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5" r:id="rId2"/>
    <p:sldId id="257" r:id="rId3"/>
    <p:sldId id="351" r:id="rId4"/>
    <p:sldId id="352" r:id="rId5"/>
    <p:sldId id="256" r:id="rId6"/>
    <p:sldId id="258" r:id="rId7"/>
    <p:sldId id="294" r:id="rId8"/>
    <p:sldId id="305" r:id="rId9"/>
    <p:sldId id="309" r:id="rId10"/>
    <p:sldId id="308" r:id="rId11"/>
    <p:sldId id="299" r:id="rId12"/>
    <p:sldId id="334" r:id="rId13"/>
    <p:sldId id="335" r:id="rId14"/>
    <p:sldId id="336" r:id="rId15"/>
    <p:sldId id="260" r:id="rId16"/>
    <p:sldId id="266" r:id="rId17"/>
    <p:sldId id="337" r:id="rId18"/>
    <p:sldId id="338" r:id="rId19"/>
    <p:sldId id="317" r:id="rId20"/>
    <p:sldId id="318" r:id="rId21"/>
    <p:sldId id="319" r:id="rId22"/>
    <p:sldId id="320" r:id="rId23"/>
    <p:sldId id="261" r:id="rId24"/>
    <p:sldId id="265" r:id="rId25"/>
    <p:sldId id="339" r:id="rId26"/>
    <p:sldId id="340" r:id="rId27"/>
    <p:sldId id="341" r:id="rId28"/>
    <p:sldId id="342" r:id="rId29"/>
    <p:sldId id="343" r:id="rId30"/>
    <p:sldId id="321" r:id="rId31"/>
    <p:sldId id="322" r:id="rId32"/>
    <p:sldId id="327" r:id="rId33"/>
    <p:sldId id="328" r:id="rId34"/>
    <p:sldId id="329" r:id="rId35"/>
    <p:sldId id="330" r:id="rId36"/>
    <p:sldId id="333" r:id="rId37"/>
    <p:sldId id="262" r:id="rId38"/>
    <p:sldId id="264" r:id="rId39"/>
    <p:sldId id="344" r:id="rId40"/>
    <p:sldId id="347" r:id="rId41"/>
    <p:sldId id="346" r:id="rId42"/>
    <p:sldId id="345" r:id="rId43"/>
    <p:sldId id="350" r:id="rId44"/>
    <p:sldId id="349" r:id="rId45"/>
    <p:sldId id="323" r:id="rId46"/>
    <p:sldId id="324" r:id="rId47"/>
    <p:sldId id="325" r:id="rId48"/>
    <p:sldId id="326" r:id="rId49"/>
    <p:sldId id="354" r:id="rId50"/>
    <p:sldId id="263" r:id="rId51"/>
    <p:sldId id="273" r:id="rId52"/>
    <p:sldId id="267" r:id="rId53"/>
    <p:sldId id="271" r:id="rId54"/>
    <p:sldId id="270" r:id="rId55"/>
    <p:sldId id="272" r:id="rId56"/>
    <p:sldId id="269" r:id="rId57"/>
    <p:sldId id="268" r:id="rId58"/>
    <p:sldId id="275" r:id="rId59"/>
    <p:sldId id="274" r:id="rId60"/>
    <p:sldId id="278" r:id="rId61"/>
    <p:sldId id="277" r:id="rId62"/>
    <p:sldId id="276" r:id="rId63"/>
    <p:sldId id="280" r:id="rId64"/>
    <p:sldId id="282" r:id="rId65"/>
    <p:sldId id="281" r:id="rId66"/>
    <p:sldId id="279" r:id="rId67"/>
    <p:sldId id="283" r:id="rId68"/>
    <p:sldId id="357" r:id="rId69"/>
    <p:sldId id="284" r:id="rId70"/>
    <p:sldId id="285" r:id="rId71"/>
    <p:sldId id="289" r:id="rId72"/>
    <p:sldId id="286" r:id="rId73"/>
    <p:sldId id="290" r:id="rId74"/>
    <p:sldId id="288" r:id="rId75"/>
    <p:sldId id="287" r:id="rId76"/>
    <p:sldId id="293" r:id="rId77"/>
    <p:sldId id="292" r:id="rId78"/>
    <p:sldId id="356" r:id="rId7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+039YxKFKxg6rjg1na++sA==" hashData="qZ48h4bXrmr2Yg2/dO1JCZqSCvA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2340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051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2750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58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0595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0184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7993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1955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6774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3266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2498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5A971-4D67-499A-9F06-C7FE79A98A19}" type="datetimeFigureOut">
              <a:rPr lang="tr-TR" smtClean="0"/>
              <a:t>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BF11B-8D6C-4CB6-B63E-5FDAADAE25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457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40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1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42.wmf"/><Relationship Id="rId4" Type="http://schemas.openxmlformats.org/officeDocument/2006/relationships/oleObject" Target="../embeddings/oleObject3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4.wmf"/><Relationship Id="rId4" Type="http://schemas.openxmlformats.org/officeDocument/2006/relationships/oleObject" Target="../embeddings/oleObject5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5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5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5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55.wmf"/><Relationship Id="rId4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56.wmf"/><Relationship Id="rId4" Type="http://schemas.openxmlformats.org/officeDocument/2006/relationships/oleObject" Target="../embeddings/oleObject12.bin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57.wmf"/><Relationship Id="rId4" Type="http://schemas.openxmlformats.org/officeDocument/2006/relationships/oleObject" Target="../embeddings/oleObject13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58.wmf"/><Relationship Id="rId4" Type="http://schemas.openxmlformats.org/officeDocument/2006/relationships/oleObject" Target="../embeddings/oleObject14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59.wmf"/><Relationship Id="rId4" Type="http://schemas.openxmlformats.org/officeDocument/2006/relationships/oleObject" Target="../embeddings/oleObject15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0.wmf"/><Relationship Id="rId4" Type="http://schemas.openxmlformats.org/officeDocument/2006/relationships/oleObject" Target="../embeddings/oleObject16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61.wmf"/><Relationship Id="rId4" Type="http://schemas.openxmlformats.org/officeDocument/2006/relationships/oleObject" Target="../embeddings/oleObject17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8.bin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63.wmf"/><Relationship Id="rId4" Type="http://schemas.openxmlformats.org/officeDocument/2006/relationships/oleObject" Target="../embeddings/oleObject19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64.w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65.wmf"/><Relationship Id="rId4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66.wmf"/><Relationship Id="rId4" Type="http://schemas.openxmlformats.org/officeDocument/2006/relationships/oleObject" Target="../embeddings/oleObject22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67.wmf"/><Relationship Id="rId4" Type="http://schemas.openxmlformats.org/officeDocument/2006/relationships/oleObject" Target="../embeddings/oleObject23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68.wmf"/><Relationship Id="rId4" Type="http://schemas.openxmlformats.org/officeDocument/2006/relationships/oleObject" Target="../embeddings/oleObject24.bin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69.wmf"/><Relationship Id="rId4" Type="http://schemas.openxmlformats.org/officeDocument/2006/relationships/oleObject" Target="../embeddings/oleObject25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70.wmf"/><Relationship Id="rId4" Type="http://schemas.openxmlformats.org/officeDocument/2006/relationships/oleObject" Target="../embeddings/oleObject26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71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7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74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75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76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797152"/>
            <a:ext cx="8784976" cy="1815882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 						omeraskerden@hotmail.com.tr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75756" y="404664"/>
            <a:ext cx="4392488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ÖZDEŞLİKLER</a:t>
            </a:r>
            <a:endParaRPr lang="tr-TR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66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7705725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32" y="2924944"/>
            <a:ext cx="6172100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972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762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32" y="3284984"/>
            <a:ext cx="5112568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69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16907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2556284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675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86" y="188640"/>
            <a:ext cx="8791623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4464496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04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7992888" cy="391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16" y="3356992"/>
            <a:ext cx="6191831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78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1619"/>
            <a:ext cx="46577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484784"/>
            <a:ext cx="8784976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1-A) İKİ </a:t>
            </a:r>
            <a:r>
              <a:rPr lang="tr-TR" sz="2400" b="1" dirty="0">
                <a:solidFill>
                  <a:srgbClr val="FF0000"/>
                </a:solidFill>
              </a:rPr>
              <a:t>TERİM TOPLAMININ KARESİ: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	Birinci </a:t>
            </a:r>
            <a:r>
              <a:rPr lang="tr-TR" sz="2400" b="1" dirty="0"/>
              <a:t>terimin karesi (+), birinci terim ile ikinci terimin çarpımının iki katı (+)  ve ikinci terimin karesine eşittir.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198605" y="857553"/>
            <a:ext cx="3188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1-) TAM KARE İFADELER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5490" y="3013501"/>
            <a:ext cx="8738997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b="1" dirty="0" smtClean="0"/>
              <a:t>(</a:t>
            </a:r>
            <a:r>
              <a:rPr lang="tr-TR" sz="2400" b="1" dirty="0" err="1" smtClean="0"/>
              <a:t>a+b</a:t>
            </a:r>
            <a:r>
              <a:rPr lang="tr-TR" sz="2400" b="1" dirty="0" smtClean="0"/>
              <a:t>) ifadesinin iki terim toplamının karesi  şeklinde yazılışı aşağıdaki seçeneklerden hangisinde doğru olarak verilmiştir?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	a) (a </a:t>
            </a:r>
            <a:r>
              <a:rPr lang="tr-TR" sz="2400" b="1" dirty="0"/>
              <a:t>+ b)</a:t>
            </a:r>
            <a:r>
              <a:rPr lang="tr-TR" sz="2400" b="1" baseline="30000" dirty="0"/>
              <a:t>2</a:t>
            </a:r>
            <a:r>
              <a:rPr lang="tr-TR" sz="2400" b="1" dirty="0"/>
              <a:t> = a</a:t>
            </a:r>
            <a:r>
              <a:rPr lang="tr-TR" sz="2400" b="1" baseline="30000" dirty="0"/>
              <a:t>2</a:t>
            </a:r>
            <a:r>
              <a:rPr lang="tr-TR" sz="2400" b="1" dirty="0"/>
              <a:t> + 2ab + </a:t>
            </a:r>
            <a:r>
              <a:rPr lang="tr-TR" sz="2400" b="1" dirty="0" smtClean="0"/>
              <a:t>b</a:t>
            </a:r>
            <a:r>
              <a:rPr lang="tr-TR" sz="2400" b="1" baseline="30000" dirty="0" smtClean="0"/>
              <a:t>2	</a:t>
            </a:r>
            <a:r>
              <a:rPr lang="tr-TR" sz="2400" b="1" dirty="0" smtClean="0"/>
              <a:t>b) (a + b)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a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+ 3ab + b</a:t>
            </a:r>
            <a:r>
              <a:rPr lang="tr-TR" sz="2400" b="1" baseline="30000" dirty="0" smtClean="0"/>
              <a:t>2</a:t>
            </a:r>
          </a:p>
          <a:p>
            <a:endParaRPr lang="tr-TR" sz="2400" b="1" baseline="30000" dirty="0" smtClean="0"/>
          </a:p>
          <a:p>
            <a:endParaRPr lang="tr-TR" sz="2400" b="1" baseline="30000" dirty="0" smtClean="0"/>
          </a:p>
          <a:p>
            <a:r>
              <a:rPr lang="tr-TR" sz="2400" b="1" dirty="0" smtClean="0"/>
              <a:t>	c) (a + b)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a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+ 2ab - b</a:t>
            </a:r>
            <a:r>
              <a:rPr lang="tr-TR" sz="2400" b="1" baseline="30000" dirty="0" smtClean="0"/>
              <a:t>2              </a:t>
            </a:r>
            <a:r>
              <a:rPr lang="tr-TR" sz="2400" b="1" dirty="0" smtClean="0"/>
              <a:t>d) (a + b)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a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+ 4ab + b</a:t>
            </a:r>
            <a:r>
              <a:rPr lang="tr-TR" sz="2400" b="1" baseline="30000" dirty="0" smtClean="0"/>
              <a:t>2</a:t>
            </a:r>
            <a:endParaRPr lang="tr-TR" sz="2400" b="1" dirty="0"/>
          </a:p>
        </p:txBody>
      </p:sp>
      <p:sp>
        <p:nvSpPr>
          <p:cNvPr id="7" name="Dikdörtgen 6"/>
          <p:cNvSpPr/>
          <p:nvPr/>
        </p:nvSpPr>
        <p:spPr>
          <a:xfrm>
            <a:off x="2359963" y="5917740"/>
            <a:ext cx="3897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(a + b)</a:t>
            </a:r>
            <a:r>
              <a:rPr lang="tr-TR" sz="3200" b="1" baseline="30000" dirty="0" smtClean="0"/>
              <a:t>2</a:t>
            </a:r>
            <a:r>
              <a:rPr lang="tr-TR" sz="3200" b="1" dirty="0" smtClean="0"/>
              <a:t> = a</a:t>
            </a:r>
            <a:r>
              <a:rPr lang="tr-TR" sz="3200" b="1" baseline="30000" dirty="0" smtClean="0"/>
              <a:t>2</a:t>
            </a:r>
            <a:r>
              <a:rPr lang="tr-TR" sz="3200" b="1" dirty="0" smtClean="0"/>
              <a:t> + 2ab + b</a:t>
            </a:r>
            <a:r>
              <a:rPr lang="tr-TR" sz="3200" b="1" baseline="30000" dirty="0" smtClean="0"/>
              <a:t>2</a:t>
            </a:r>
            <a:endParaRPr lang="tr-TR" sz="3200" dirty="0"/>
          </a:p>
        </p:txBody>
      </p:sp>
      <p:sp>
        <p:nvSpPr>
          <p:cNvPr id="8" name="Dikdörtgen 7"/>
          <p:cNvSpPr/>
          <p:nvPr/>
        </p:nvSpPr>
        <p:spPr>
          <a:xfrm>
            <a:off x="1043608" y="3861048"/>
            <a:ext cx="3528392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16353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2586" y="188640"/>
            <a:ext cx="8738997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b="1" dirty="0" smtClean="0"/>
              <a:t>(X + Y) ifadesinin iki terim farkının karesi  şeklinde yazılışı aşağıdaki seçeneklerden hangisinde doğru olarak verilmiştir?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	</a:t>
            </a:r>
          </a:p>
          <a:p>
            <a:endParaRPr lang="tr-TR" sz="2400" b="1" dirty="0" smtClean="0"/>
          </a:p>
          <a:p>
            <a:r>
              <a:rPr lang="tr-TR" sz="2400" b="1" dirty="0"/>
              <a:t>	</a:t>
            </a:r>
            <a:r>
              <a:rPr lang="tr-TR" sz="2400" b="1" dirty="0" smtClean="0"/>
              <a:t>a) (X + Y)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</a:t>
            </a:r>
            <a:r>
              <a:rPr lang="tr-TR" sz="2400" b="1" dirty="0"/>
              <a:t>= </a:t>
            </a:r>
            <a:r>
              <a:rPr lang="tr-TR" sz="2400" b="1" dirty="0" smtClean="0"/>
              <a:t>X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</a:t>
            </a:r>
            <a:r>
              <a:rPr lang="tr-TR" sz="2400" b="1" dirty="0"/>
              <a:t>+ </a:t>
            </a:r>
            <a:r>
              <a:rPr lang="tr-TR" sz="2400" b="1" dirty="0" smtClean="0"/>
              <a:t>3XY </a:t>
            </a:r>
            <a:r>
              <a:rPr lang="tr-TR" sz="2400" b="1" dirty="0"/>
              <a:t>+ </a:t>
            </a:r>
            <a:r>
              <a:rPr lang="tr-TR" sz="2400" b="1" dirty="0" smtClean="0"/>
              <a:t>Y</a:t>
            </a:r>
            <a:r>
              <a:rPr lang="tr-TR" sz="2400" b="1" baseline="30000" dirty="0" smtClean="0"/>
              <a:t>2	</a:t>
            </a:r>
            <a:r>
              <a:rPr lang="tr-TR" sz="2400" b="1" dirty="0" smtClean="0"/>
              <a:t>b) (X + Y)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X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+ 5XY + Y</a:t>
            </a:r>
            <a:r>
              <a:rPr lang="tr-TR" sz="2400" b="1" baseline="30000" dirty="0" smtClean="0"/>
              <a:t>2</a:t>
            </a:r>
          </a:p>
          <a:p>
            <a:endParaRPr lang="tr-TR" sz="2400" b="1" baseline="30000" dirty="0" smtClean="0"/>
          </a:p>
          <a:p>
            <a:endParaRPr lang="tr-TR" sz="2400" b="1" baseline="30000" dirty="0" smtClean="0"/>
          </a:p>
          <a:p>
            <a:r>
              <a:rPr lang="tr-TR" sz="2400" b="1" dirty="0" smtClean="0"/>
              <a:t>	</a:t>
            </a:r>
          </a:p>
          <a:p>
            <a:endParaRPr lang="tr-TR" sz="2400" b="1" dirty="0"/>
          </a:p>
          <a:p>
            <a:r>
              <a:rPr lang="tr-TR" sz="2400" b="1" dirty="0" smtClean="0"/>
              <a:t>	c) (X + Y)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X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+4XY + Y</a:t>
            </a:r>
            <a:r>
              <a:rPr lang="tr-TR" sz="2400" b="1" baseline="30000" dirty="0" smtClean="0"/>
              <a:t>2              </a:t>
            </a:r>
            <a:r>
              <a:rPr lang="tr-TR" sz="2400" b="1" dirty="0" smtClean="0"/>
              <a:t>d) (X + Y)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X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+ 2XY + Y</a:t>
            </a:r>
            <a:r>
              <a:rPr lang="tr-TR" sz="2400" b="1" baseline="30000" dirty="0" smtClean="0"/>
              <a:t>2</a:t>
            </a:r>
            <a:endParaRPr lang="tr-TR" sz="2400" b="1" dirty="0"/>
          </a:p>
        </p:txBody>
      </p:sp>
      <p:sp>
        <p:nvSpPr>
          <p:cNvPr id="5" name="Dikdörtgen 4"/>
          <p:cNvSpPr/>
          <p:nvPr/>
        </p:nvSpPr>
        <p:spPr>
          <a:xfrm>
            <a:off x="4505641" y="3284984"/>
            <a:ext cx="3816424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580665" y="5237092"/>
            <a:ext cx="3789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(X - Y)</a:t>
            </a:r>
            <a:r>
              <a:rPr lang="tr-TR" sz="3200" b="1" baseline="30000" dirty="0" smtClean="0"/>
              <a:t>2</a:t>
            </a:r>
            <a:r>
              <a:rPr lang="tr-TR" sz="3200" b="1" dirty="0" smtClean="0"/>
              <a:t> = X</a:t>
            </a:r>
            <a:r>
              <a:rPr lang="tr-TR" sz="3200" b="1" baseline="30000" dirty="0" smtClean="0"/>
              <a:t>2</a:t>
            </a:r>
            <a:r>
              <a:rPr lang="tr-TR" sz="3200" b="1" dirty="0" smtClean="0"/>
              <a:t> - 2XY + Y</a:t>
            </a:r>
            <a:r>
              <a:rPr lang="tr-TR" sz="3200" b="1" baseline="30000" dirty="0" smtClean="0"/>
              <a:t>2</a:t>
            </a: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173644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8588"/>
            <a:ext cx="8748835" cy="3228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57847" y="2492896"/>
            <a:ext cx="3816424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142888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5725"/>
            <a:ext cx="8424936" cy="4361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2924944"/>
            <a:ext cx="2988332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910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8385659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6" name="Dikdörtgen 5"/>
          <p:cNvSpPr/>
          <p:nvPr/>
        </p:nvSpPr>
        <p:spPr>
          <a:xfrm>
            <a:off x="4644008" y="1484784"/>
            <a:ext cx="3672408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842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11560" y="2132856"/>
            <a:ext cx="7848872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dirty="0" smtClean="0"/>
              <a:t>ÖZDEŞLİKLER</a:t>
            </a:r>
            <a:endParaRPr lang="tr-TR" sz="8000" b="1" dirty="0"/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122655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2050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4355976" y="2276872"/>
            <a:ext cx="4644042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746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424936" cy="364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22043" y="2850499"/>
            <a:ext cx="2909797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940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280920" cy="5447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628800"/>
            <a:ext cx="4968552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841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3463" y="284455"/>
            <a:ext cx="8784976" cy="126188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1-B) İKİ </a:t>
            </a:r>
            <a:r>
              <a:rPr lang="tr-TR" sz="2400" b="1" dirty="0">
                <a:solidFill>
                  <a:srgbClr val="FF0000"/>
                </a:solidFill>
              </a:rPr>
              <a:t>TERİM </a:t>
            </a:r>
            <a:r>
              <a:rPr lang="tr-TR" sz="2400" b="1" dirty="0" smtClean="0">
                <a:solidFill>
                  <a:srgbClr val="FF0000"/>
                </a:solidFill>
              </a:rPr>
              <a:t>FARKININ </a:t>
            </a:r>
            <a:r>
              <a:rPr lang="tr-TR" sz="2400" b="1" dirty="0">
                <a:solidFill>
                  <a:srgbClr val="FF0000"/>
                </a:solidFill>
              </a:rPr>
              <a:t>KARESİ: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	Birinci </a:t>
            </a:r>
            <a:r>
              <a:rPr lang="tr-TR" sz="2400" b="1" dirty="0"/>
              <a:t>terimin karesi </a:t>
            </a:r>
            <a:r>
              <a:rPr lang="tr-TR" sz="2400" b="1" dirty="0" smtClean="0"/>
              <a:t>(</a:t>
            </a:r>
            <a:r>
              <a:rPr lang="tr-TR" sz="2800" b="1" dirty="0" smtClean="0"/>
              <a:t>-</a:t>
            </a:r>
            <a:r>
              <a:rPr lang="tr-TR" sz="2400" b="1" dirty="0" smtClean="0"/>
              <a:t>), </a:t>
            </a:r>
            <a:r>
              <a:rPr lang="tr-TR" sz="2400" b="1" dirty="0"/>
              <a:t>birinci terim ile ikinci terimin çarpımının iki katı (+)  ve ikinci terimin karesine eşittir.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152586" y="2132856"/>
            <a:ext cx="8738997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b="1" dirty="0" smtClean="0"/>
              <a:t>(a - b) ifadesinin iki terim farkının karesi  şeklinde yazılışı aşağıdaki seçeneklerden hangisinde doğru olarak verilmiştir?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	a) (a - </a:t>
            </a:r>
            <a:r>
              <a:rPr lang="tr-TR" sz="2400" b="1" dirty="0"/>
              <a:t>b)</a:t>
            </a:r>
            <a:r>
              <a:rPr lang="tr-TR" sz="2400" b="1" baseline="30000" dirty="0"/>
              <a:t>2</a:t>
            </a:r>
            <a:r>
              <a:rPr lang="tr-TR" sz="2400" b="1" dirty="0"/>
              <a:t> = a</a:t>
            </a:r>
            <a:r>
              <a:rPr lang="tr-TR" sz="2400" b="1" baseline="30000" dirty="0"/>
              <a:t>2</a:t>
            </a:r>
            <a:r>
              <a:rPr lang="tr-TR" sz="2400" b="1" dirty="0"/>
              <a:t> + 2ab + </a:t>
            </a:r>
            <a:r>
              <a:rPr lang="tr-TR" sz="2400" b="1" dirty="0" smtClean="0"/>
              <a:t>b</a:t>
            </a:r>
            <a:r>
              <a:rPr lang="tr-TR" sz="2400" b="1" baseline="30000" dirty="0" smtClean="0"/>
              <a:t>2	</a:t>
            </a:r>
            <a:r>
              <a:rPr lang="tr-TR" sz="2400" b="1" dirty="0" smtClean="0"/>
              <a:t>b) (a - b)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a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+ 3ab + b</a:t>
            </a:r>
            <a:r>
              <a:rPr lang="tr-TR" sz="2400" b="1" baseline="30000" dirty="0" smtClean="0"/>
              <a:t>2</a:t>
            </a:r>
          </a:p>
          <a:p>
            <a:endParaRPr lang="tr-TR" sz="2400" b="1" baseline="30000" dirty="0" smtClean="0"/>
          </a:p>
          <a:p>
            <a:endParaRPr lang="tr-TR" sz="2400" b="1" baseline="30000" dirty="0" smtClean="0"/>
          </a:p>
          <a:p>
            <a:r>
              <a:rPr lang="tr-TR" sz="2400" b="1" dirty="0" smtClean="0"/>
              <a:t>	c) (a - b)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a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- 2ab + b</a:t>
            </a:r>
            <a:r>
              <a:rPr lang="tr-TR" sz="2400" b="1" baseline="30000" dirty="0" smtClean="0"/>
              <a:t>2              </a:t>
            </a:r>
            <a:r>
              <a:rPr lang="tr-TR" sz="2400" b="1" dirty="0" smtClean="0"/>
              <a:t>d) (a - b)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a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+ 4ab + b</a:t>
            </a:r>
            <a:r>
              <a:rPr lang="tr-TR" sz="2400" b="1" baseline="30000" dirty="0" smtClean="0"/>
              <a:t>2</a:t>
            </a:r>
            <a:endParaRPr lang="tr-TR" sz="2400" b="1" dirty="0"/>
          </a:p>
        </p:txBody>
      </p:sp>
      <p:sp>
        <p:nvSpPr>
          <p:cNvPr id="6" name="Dikdörtgen 5"/>
          <p:cNvSpPr/>
          <p:nvPr/>
        </p:nvSpPr>
        <p:spPr>
          <a:xfrm>
            <a:off x="2359962" y="5445224"/>
            <a:ext cx="3736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(a - b)</a:t>
            </a:r>
            <a:r>
              <a:rPr lang="tr-TR" sz="3200" b="1" baseline="30000" dirty="0" smtClean="0"/>
              <a:t>2</a:t>
            </a:r>
            <a:r>
              <a:rPr lang="tr-TR" sz="3200" b="1" dirty="0" smtClean="0"/>
              <a:t> = a</a:t>
            </a:r>
            <a:r>
              <a:rPr lang="tr-TR" sz="3200" b="1" baseline="30000" dirty="0" smtClean="0"/>
              <a:t>2</a:t>
            </a:r>
            <a:r>
              <a:rPr lang="tr-TR" sz="3200" b="1" dirty="0" smtClean="0"/>
              <a:t> - 2ab + b</a:t>
            </a:r>
            <a:r>
              <a:rPr lang="tr-TR" sz="3200" b="1" baseline="30000" dirty="0" smtClean="0"/>
              <a:t>2</a:t>
            </a:r>
            <a:endParaRPr lang="tr-TR" sz="3200" dirty="0"/>
          </a:p>
        </p:txBody>
      </p:sp>
      <p:sp>
        <p:nvSpPr>
          <p:cNvPr id="7" name="Dikdörtgen 6"/>
          <p:cNvSpPr/>
          <p:nvPr/>
        </p:nvSpPr>
        <p:spPr>
          <a:xfrm>
            <a:off x="755576" y="3861048"/>
            <a:ext cx="3816424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209077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2586" y="188640"/>
            <a:ext cx="8738997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b="1" dirty="0" smtClean="0"/>
              <a:t>(X - Y) ifadesinin iki terim farkının karesi  şeklinde yazılışı aşağıdaki seçeneklerden hangisinde doğru olarak verilmiştir?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	</a:t>
            </a:r>
          </a:p>
          <a:p>
            <a:endParaRPr lang="tr-TR" sz="2400" b="1" dirty="0" smtClean="0"/>
          </a:p>
          <a:p>
            <a:r>
              <a:rPr lang="tr-TR" sz="2400" b="1" dirty="0"/>
              <a:t>	</a:t>
            </a:r>
            <a:r>
              <a:rPr lang="tr-TR" sz="2400" b="1" dirty="0" smtClean="0"/>
              <a:t>a) (X - Y)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</a:t>
            </a:r>
            <a:r>
              <a:rPr lang="tr-TR" sz="2400" b="1" dirty="0"/>
              <a:t>= </a:t>
            </a:r>
            <a:r>
              <a:rPr lang="tr-TR" sz="2400" b="1" dirty="0" smtClean="0"/>
              <a:t>X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</a:t>
            </a:r>
            <a:r>
              <a:rPr lang="tr-TR" sz="2400" b="1" dirty="0"/>
              <a:t>+ </a:t>
            </a:r>
            <a:r>
              <a:rPr lang="tr-TR" sz="2400" b="1" dirty="0" smtClean="0"/>
              <a:t>2XY </a:t>
            </a:r>
            <a:r>
              <a:rPr lang="tr-TR" sz="2400" b="1" dirty="0"/>
              <a:t>+ </a:t>
            </a:r>
            <a:r>
              <a:rPr lang="tr-TR" sz="2400" b="1" dirty="0" smtClean="0"/>
              <a:t>Y</a:t>
            </a:r>
            <a:r>
              <a:rPr lang="tr-TR" sz="2400" b="1" baseline="30000" dirty="0" smtClean="0"/>
              <a:t>2	</a:t>
            </a:r>
            <a:r>
              <a:rPr lang="tr-TR" sz="2400" b="1" dirty="0" smtClean="0"/>
              <a:t>b) (X - Y)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X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- 2XY + Y</a:t>
            </a:r>
            <a:r>
              <a:rPr lang="tr-TR" sz="2400" b="1" baseline="30000" dirty="0" smtClean="0"/>
              <a:t>2</a:t>
            </a:r>
          </a:p>
          <a:p>
            <a:endParaRPr lang="tr-TR" sz="2400" b="1" baseline="30000" dirty="0" smtClean="0"/>
          </a:p>
          <a:p>
            <a:endParaRPr lang="tr-TR" sz="2400" b="1" baseline="30000" dirty="0" smtClean="0"/>
          </a:p>
          <a:p>
            <a:r>
              <a:rPr lang="tr-TR" sz="2400" b="1" dirty="0" smtClean="0"/>
              <a:t>	</a:t>
            </a:r>
          </a:p>
          <a:p>
            <a:endParaRPr lang="tr-TR" sz="2400" b="1" dirty="0"/>
          </a:p>
          <a:p>
            <a:r>
              <a:rPr lang="tr-TR" sz="2400" b="1" dirty="0" smtClean="0"/>
              <a:t>	c) (X - Y)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X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– 4XY + Y</a:t>
            </a:r>
            <a:r>
              <a:rPr lang="tr-TR" sz="2400" b="1" baseline="30000" dirty="0" smtClean="0"/>
              <a:t>2              </a:t>
            </a:r>
            <a:r>
              <a:rPr lang="tr-TR" sz="2400" b="1" dirty="0" smtClean="0"/>
              <a:t>d) (X - Y)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= X</a:t>
            </a:r>
            <a:r>
              <a:rPr lang="tr-TR" sz="2400" b="1" baseline="30000" dirty="0" smtClean="0"/>
              <a:t>2</a:t>
            </a:r>
            <a:r>
              <a:rPr lang="tr-TR" sz="2400" b="1" dirty="0" smtClean="0"/>
              <a:t> + 4XY + Y</a:t>
            </a:r>
            <a:r>
              <a:rPr lang="tr-TR" sz="2400" b="1" baseline="30000" dirty="0" smtClean="0"/>
              <a:t>2</a:t>
            </a:r>
            <a:endParaRPr lang="tr-TR" sz="2400" b="1" dirty="0"/>
          </a:p>
        </p:txBody>
      </p:sp>
      <p:sp>
        <p:nvSpPr>
          <p:cNvPr id="5" name="Dikdörtgen 4"/>
          <p:cNvSpPr/>
          <p:nvPr/>
        </p:nvSpPr>
        <p:spPr>
          <a:xfrm>
            <a:off x="4486548" y="1772816"/>
            <a:ext cx="3816424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580665" y="5237092"/>
            <a:ext cx="3789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(X - Y)</a:t>
            </a:r>
            <a:r>
              <a:rPr lang="tr-TR" sz="3200" b="1" baseline="30000" dirty="0" smtClean="0"/>
              <a:t>2</a:t>
            </a:r>
            <a:r>
              <a:rPr lang="tr-TR" sz="3200" b="1" dirty="0" smtClean="0"/>
              <a:t> = X</a:t>
            </a:r>
            <a:r>
              <a:rPr lang="tr-TR" sz="3200" b="1" baseline="30000" dirty="0" smtClean="0"/>
              <a:t>2</a:t>
            </a:r>
            <a:r>
              <a:rPr lang="tr-TR" sz="3200" b="1" dirty="0" smtClean="0"/>
              <a:t> - 2XY + Y</a:t>
            </a:r>
            <a:r>
              <a:rPr lang="tr-TR" sz="3200" b="1" baseline="30000" dirty="0" smtClean="0"/>
              <a:t>2</a:t>
            </a: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183101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5725"/>
            <a:ext cx="8496944" cy="4794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33932" y="4077072"/>
            <a:ext cx="25098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75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5"/>
            <a:ext cx="7848872" cy="5861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3806084"/>
            <a:ext cx="2952328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992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9075"/>
            <a:ext cx="8452287" cy="436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420022" y="3717032"/>
            <a:ext cx="2952328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804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5250"/>
            <a:ext cx="8568952" cy="475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3840122"/>
            <a:ext cx="374441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928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74"/>
            <a:ext cx="8496944" cy="318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23928" y="2420888"/>
            <a:ext cx="374441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957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88640"/>
            <a:ext cx="8856984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DENKLEM: 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İçinde </a:t>
            </a:r>
            <a:r>
              <a:rPr lang="tr-TR" sz="2400" b="1" dirty="0"/>
              <a:t>bilinmeyen bulunan ve bilinmeyenin özel değerleri (Yalnız bir değeri) için sağlanan eşitliklere (açık önermelere), </a:t>
            </a:r>
            <a:r>
              <a:rPr lang="tr-TR" sz="2400" b="1" i="1" dirty="0"/>
              <a:t>“</a:t>
            </a:r>
            <a:r>
              <a:rPr lang="tr-TR" sz="2400" b="1" dirty="0"/>
              <a:t>denklem” </a:t>
            </a:r>
            <a:r>
              <a:rPr lang="tr-TR" sz="2400" b="1" dirty="0" smtClean="0"/>
              <a:t>denir. Denklemde yalnız bir X değeri için eşitlik sağlanır.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07504" y="2276872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>
                <a:solidFill>
                  <a:srgbClr val="FF0000"/>
                </a:solidFill>
              </a:rPr>
              <a:t>   </a:t>
            </a:r>
            <a:r>
              <a:rPr lang="tr-TR" sz="2400" b="1" dirty="0" smtClean="0"/>
              <a:t>2x </a:t>
            </a:r>
            <a:r>
              <a:rPr lang="tr-TR" sz="2400" b="1" dirty="0"/>
              <a:t>–4=0 açık önermesi x in hangi değerleri için doğrudur.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1475656" y="3429000"/>
            <a:ext cx="61206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2x–4=0 açık önermesi </a:t>
            </a:r>
            <a:endParaRPr lang="tr-TR" sz="2400" b="1" dirty="0" smtClean="0"/>
          </a:p>
          <a:p>
            <a:endParaRPr lang="tr-TR" sz="2400" b="1" dirty="0"/>
          </a:p>
          <a:p>
            <a:r>
              <a:rPr lang="tr-TR" sz="2400" b="1" dirty="0" smtClean="0"/>
              <a:t>x=2 </a:t>
            </a:r>
            <a:r>
              <a:rPr lang="tr-TR" sz="2400" b="1" dirty="0"/>
              <a:t>için doğrudur</a:t>
            </a:r>
            <a:r>
              <a:rPr lang="tr-TR" sz="2400" b="1" dirty="0" smtClean="0"/>
              <a:t>.</a:t>
            </a:r>
          </a:p>
          <a:p>
            <a:r>
              <a:rPr lang="tr-TR" sz="2400" b="1" dirty="0" smtClean="0"/>
              <a:t> </a:t>
            </a:r>
          </a:p>
          <a:p>
            <a:r>
              <a:rPr lang="tr-TR" sz="2400" b="1" dirty="0" smtClean="0"/>
              <a:t>Bu </a:t>
            </a:r>
            <a:r>
              <a:rPr lang="tr-TR" sz="2400" b="1" dirty="0"/>
              <a:t>önermenin çözüm </a:t>
            </a:r>
            <a:r>
              <a:rPr lang="tr-TR" sz="2400" b="1" dirty="0" smtClean="0"/>
              <a:t>kümesi</a:t>
            </a:r>
          </a:p>
          <a:p>
            <a:r>
              <a:rPr lang="tr-TR" sz="2400" b="1" dirty="0" smtClean="0"/>
              <a:t> </a:t>
            </a:r>
          </a:p>
          <a:p>
            <a:r>
              <a:rPr lang="tr-TR" sz="2400" b="1" dirty="0" smtClean="0"/>
              <a:t>Ç</a:t>
            </a:r>
            <a:r>
              <a:rPr lang="tr-TR" sz="2400" b="1" dirty="0"/>
              <a:t>={2} </a:t>
            </a:r>
            <a:r>
              <a:rPr lang="tr-TR" sz="2400" b="1" dirty="0" err="1"/>
              <a:t>dir</a:t>
            </a:r>
            <a:r>
              <a:rPr lang="tr-TR" sz="2400" b="1" dirty="0"/>
              <a:t>.</a:t>
            </a:r>
            <a:endParaRPr lang="tr-TR" sz="2400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254427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551627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4992687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66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9212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492896"/>
            <a:ext cx="3888432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2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424936" cy="360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744416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229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94966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3960440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15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424936" cy="3218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42485"/>
            <a:ext cx="3960440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06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367512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92363"/>
            <a:ext cx="5112568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649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858659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483768" y="1484783"/>
            <a:ext cx="3744415" cy="769069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726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98605" y="188640"/>
            <a:ext cx="8765883" cy="80021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200" b="1" dirty="0">
                <a:solidFill>
                  <a:srgbClr val="FF0000"/>
                </a:solidFill>
              </a:rPr>
              <a:t>1-) </a:t>
            </a:r>
            <a:r>
              <a:rPr lang="tr-TR" sz="2200" b="1" dirty="0" smtClean="0">
                <a:solidFill>
                  <a:srgbClr val="FF0000"/>
                </a:solidFill>
              </a:rPr>
              <a:t>İKİ KARE FARKI ŞEKLİNDEKİ İFADELER (İKİ TERİMİN KARELERİ FARKI):</a:t>
            </a:r>
          </a:p>
          <a:p>
            <a:r>
              <a:rPr lang="tr-TR" sz="2200" dirty="0" smtClean="0">
                <a:solidFill>
                  <a:srgbClr val="FF0000"/>
                </a:solidFill>
              </a:rPr>
              <a:t>	</a:t>
            </a:r>
            <a:r>
              <a:rPr lang="tr-TR" sz="2400" b="1" dirty="0"/>
              <a:t>İki terim toplamı ile iki terim farkı çarpılır</a:t>
            </a:r>
            <a:r>
              <a:rPr lang="tr-TR" sz="2400" b="1" dirty="0" smtClean="0"/>
              <a:t>.</a:t>
            </a:r>
            <a:endParaRPr lang="tr-TR" sz="22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0902" y="1772816"/>
            <a:ext cx="8738997" cy="323165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b="1" dirty="0" smtClean="0"/>
              <a:t> ( a – b) . ( a + b ) ifadesinin iki terimin kareleri  farkı  şeklinde yazılışı aşağıdaki seçeneklerden hangisinde doğru olarak verilmiştir?</a:t>
            </a:r>
          </a:p>
          <a:p>
            <a:endParaRPr lang="tr-TR" sz="2400" b="1" dirty="0" smtClean="0"/>
          </a:p>
          <a:p>
            <a:r>
              <a:rPr lang="tr-TR" sz="2400" b="1" dirty="0"/>
              <a:t> </a:t>
            </a:r>
            <a:r>
              <a:rPr lang="tr-TR" sz="2400" b="1" dirty="0" smtClean="0"/>
              <a:t>  a) (a</a:t>
            </a:r>
            <a:r>
              <a:rPr lang="tr-TR" sz="3200" b="1" baseline="30000" dirty="0" smtClean="0"/>
              <a:t>2 </a:t>
            </a:r>
            <a:r>
              <a:rPr lang="tr-TR" sz="2400" b="1" dirty="0" smtClean="0"/>
              <a:t>– b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)=( a – b) . ( a </a:t>
            </a:r>
            <a:r>
              <a:rPr lang="tr-TR" sz="2800" b="1" dirty="0" smtClean="0"/>
              <a:t>-</a:t>
            </a:r>
            <a:r>
              <a:rPr lang="tr-TR" sz="2400" b="1" dirty="0" smtClean="0"/>
              <a:t> b ) </a:t>
            </a:r>
            <a:r>
              <a:rPr lang="tr-TR" sz="2400" b="1" baseline="30000" dirty="0" smtClean="0"/>
              <a:t>	     </a:t>
            </a:r>
            <a:r>
              <a:rPr lang="tr-TR" sz="2400" b="1" dirty="0" smtClean="0"/>
              <a:t>b) (a</a:t>
            </a:r>
            <a:r>
              <a:rPr lang="tr-TR" sz="3200" b="1" baseline="30000" dirty="0" smtClean="0"/>
              <a:t>2 </a:t>
            </a:r>
            <a:r>
              <a:rPr lang="tr-TR" sz="2400" b="1" dirty="0" smtClean="0"/>
              <a:t>– b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)=( a + b) . ( a + b ) </a:t>
            </a:r>
          </a:p>
          <a:p>
            <a:endParaRPr lang="tr-TR" sz="2400" b="1" baseline="30000" dirty="0" smtClean="0"/>
          </a:p>
          <a:p>
            <a:endParaRPr lang="tr-TR" sz="2400" b="1" baseline="30000" dirty="0" smtClean="0"/>
          </a:p>
          <a:p>
            <a:r>
              <a:rPr lang="tr-TR" sz="2400" b="1" dirty="0"/>
              <a:t> </a:t>
            </a:r>
            <a:r>
              <a:rPr lang="tr-TR" sz="2400" b="1" dirty="0" smtClean="0"/>
              <a:t>  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c) (a</a:t>
            </a:r>
            <a:r>
              <a:rPr lang="tr-TR" sz="3200" b="1" baseline="30000" dirty="0" smtClean="0"/>
              <a:t>2 </a:t>
            </a:r>
            <a:r>
              <a:rPr lang="tr-TR" sz="2400" b="1" dirty="0" smtClean="0"/>
              <a:t>– b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)=( a – b) + ( a + b )                d (a</a:t>
            </a:r>
            <a:r>
              <a:rPr lang="tr-TR" sz="3200" b="1" baseline="30000" dirty="0" smtClean="0"/>
              <a:t>2 </a:t>
            </a:r>
            <a:r>
              <a:rPr lang="tr-TR" sz="2400" b="1" dirty="0" smtClean="0"/>
              <a:t>– b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)=( a – b) . ( a + b ) </a:t>
            </a:r>
            <a:endParaRPr lang="tr-TR" sz="2400" b="1" dirty="0"/>
          </a:p>
        </p:txBody>
      </p:sp>
      <p:sp>
        <p:nvSpPr>
          <p:cNvPr id="6" name="Dikdörtgen 5"/>
          <p:cNvSpPr/>
          <p:nvPr/>
        </p:nvSpPr>
        <p:spPr>
          <a:xfrm>
            <a:off x="2469234" y="5714641"/>
            <a:ext cx="4062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(a</a:t>
            </a:r>
            <a:r>
              <a:rPr lang="tr-TR" sz="3600" b="1" baseline="30000" dirty="0" smtClean="0"/>
              <a:t>2 </a:t>
            </a:r>
            <a:r>
              <a:rPr lang="tr-TR" sz="2800" b="1" dirty="0" smtClean="0"/>
              <a:t>– b</a:t>
            </a:r>
            <a:r>
              <a:rPr lang="tr-TR" sz="3600" b="1" baseline="30000" dirty="0" smtClean="0"/>
              <a:t>2</a:t>
            </a:r>
            <a:r>
              <a:rPr lang="tr-TR" sz="2800" b="1" dirty="0" smtClean="0"/>
              <a:t>)=( a – b) . ( a + b ) </a:t>
            </a:r>
            <a:endParaRPr lang="tr-TR" sz="2800" b="1" dirty="0"/>
          </a:p>
        </p:txBody>
      </p:sp>
      <p:sp>
        <p:nvSpPr>
          <p:cNvPr id="7" name="Dikdörtgen 6"/>
          <p:cNvSpPr/>
          <p:nvPr/>
        </p:nvSpPr>
        <p:spPr>
          <a:xfrm>
            <a:off x="4788024" y="3996358"/>
            <a:ext cx="4079244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96139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4773" y="174747"/>
            <a:ext cx="8738997" cy="397031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b="1" dirty="0" smtClean="0"/>
              <a:t> ( X – Y) . ( X + Y ) ifadesinin iki terimin kareleri  farkı  şeklinde yazılışı aşağıdaki seçeneklerden hangisinde doğru olarak verilmiştir?</a:t>
            </a:r>
          </a:p>
          <a:p>
            <a:endParaRPr lang="tr-TR" sz="2400" b="1" dirty="0"/>
          </a:p>
          <a:p>
            <a:endParaRPr lang="tr-TR" sz="2400" b="1" dirty="0" smtClean="0"/>
          </a:p>
          <a:p>
            <a:endParaRPr lang="tr-TR" sz="2400" b="1" dirty="0" smtClean="0"/>
          </a:p>
          <a:p>
            <a:r>
              <a:rPr lang="tr-TR" sz="2400" b="1" dirty="0"/>
              <a:t> </a:t>
            </a:r>
            <a:r>
              <a:rPr lang="tr-TR" sz="2400" b="1" dirty="0" smtClean="0"/>
              <a:t>  a) (X</a:t>
            </a:r>
            <a:r>
              <a:rPr lang="tr-TR" sz="3200" b="1" baseline="30000" dirty="0" smtClean="0"/>
              <a:t>2 </a:t>
            </a:r>
            <a:r>
              <a:rPr lang="tr-TR" sz="2400" b="1" dirty="0" smtClean="0"/>
              <a:t>– Y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)=( X – Y) . ( X </a:t>
            </a:r>
            <a:r>
              <a:rPr lang="tr-TR" sz="2800" b="1" dirty="0" smtClean="0"/>
              <a:t>-</a:t>
            </a:r>
            <a:r>
              <a:rPr lang="tr-TR" sz="2400" b="1" dirty="0" smtClean="0"/>
              <a:t> Y ) </a:t>
            </a:r>
            <a:r>
              <a:rPr lang="tr-TR" sz="2400" b="1" baseline="30000" dirty="0" smtClean="0"/>
              <a:t>	        </a:t>
            </a:r>
            <a:r>
              <a:rPr lang="tr-TR" sz="2400" b="1" dirty="0" smtClean="0"/>
              <a:t>b) (X</a:t>
            </a:r>
            <a:r>
              <a:rPr lang="tr-TR" sz="3200" b="1" baseline="30000" dirty="0" smtClean="0"/>
              <a:t>2 </a:t>
            </a:r>
            <a:r>
              <a:rPr lang="tr-TR" sz="2400" b="1" dirty="0" smtClean="0"/>
              <a:t>– Y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)=( X - Y) . ( X + Y ) </a:t>
            </a:r>
          </a:p>
          <a:p>
            <a:endParaRPr lang="tr-TR" sz="2400" b="1" baseline="30000" dirty="0" smtClean="0"/>
          </a:p>
          <a:p>
            <a:endParaRPr lang="tr-TR" sz="2400" b="1" baseline="30000" dirty="0" smtClean="0"/>
          </a:p>
          <a:p>
            <a:r>
              <a:rPr lang="tr-TR" sz="2400" b="1" dirty="0"/>
              <a:t> </a:t>
            </a:r>
            <a:r>
              <a:rPr lang="tr-TR" sz="2400" b="1" dirty="0" smtClean="0"/>
              <a:t>  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c) (X</a:t>
            </a:r>
            <a:r>
              <a:rPr lang="tr-TR" sz="3200" b="1" baseline="30000" dirty="0" smtClean="0"/>
              <a:t>2 </a:t>
            </a:r>
            <a:r>
              <a:rPr lang="tr-TR" sz="2400" b="1" dirty="0" smtClean="0"/>
              <a:t>– Y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)=( X – Y) + ( X + Y )                d (X</a:t>
            </a:r>
            <a:r>
              <a:rPr lang="tr-TR" sz="3200" b="1" baseline="30000" dirty="0" smtClean="0"/>
              <a:t>2 </a:t>
            </a:r>
            <a:r>
              <a:rPr lang="tr-TR" sz="2400" b="1" dirty="0" smtClean="0"/>
              <a:t>– Y</a:t>
            </a:r>
            <a:r>
              <a:rPr lang="tr-TR" sz="3200" b="1" baseline="30000" dirty="0" smtClean="0"/>
              <a:t>2</a:t>
            </a:r>
            <a:r>
              <a:rPr lang="tr-TR" sz="2400" b="1" dirty="0" smtClean="0"/>
              <a:t>)=( X + Y) . ( X + Y ) </a:t>
            </a:r>
            <a:endParaRPr lang="tr-TR" sz="2400" b="1" dirty="0"/>
          </a:p>
        </p:txBody>
      </p:sp>
      <p:sp>
        <p:nvSpPr>
          <p:cNvPr id="3" name="Dikdörtgen 2"/>
          <p:cNvSpPr/>
          <p:nvPr/>
        </p:nvSpPr>
        <p:spPr>
          <a:xfrm>
            <a:off x="2230633" y="5240683"/>
            <a:ext cx="45672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(X</a:t>
            </a:r>
            <a:r>
              <a:rPr lang="tr-TR" sz="4000" b="1" baseline="30000" dirty="0" smtClean="0"/>
              <a:t>2 </a:t>
            </a:r>
            <a:r>
              <a:rPr lang="tr-TR" sz="3200" b="1" dirty="0" smtClean="0"/>
              <a:t>– Y</a:t>
            </a:r>
            <a:r>
              <a:rPr lang="tr-TR" sz="4000" b="1" baseline="30000" dirty="0" smtClean="0"/>
              <a:t>2</a:t>
            </a:r>
            <a:r>
              <a:rPr lang="tr-TR" sz="3200" b="1" dirty="0" smtClean="0"/>
              <a:t>)=( X - Y) . ( X + Y ) </a:t>
            </a:r>
            <a:endParaRPr lang="tr-TR" sz="3200" dirty="0"/>
          </a:p>
        </p:txBody>
      </p:sp>
      <p:sp>
        <p:nvSpPr>
          <p:cNvPr id="4" name="Dikdörtgen 3"/>
          <p:cNvSpPr/>
          <p:nvPr/>
        </p:nvSpPr>
        <p:spPr>
          <a:xfrm>
            <a:off x="4788024" y="2124789"/>
            <a:ext cx="4079244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364300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7776864" cy="42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875358" y="2852936"/>
            <a:ext cx="266429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808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496944" cy="440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35227" y="1313296"/>
            <a:ext cx="3356653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558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7649"/>
            <a:ext cx="7920880" cy="421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23928" y="3573016"/>
            <a:ext cx="266429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591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5973"/>
            <a:ext cx="8064896" cy="41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268552" y="2996952"/>
            <a:ext cx="266429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000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224"/>
            <a:ext cx="8568952" cy="451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23928" y="3140968"/>
            <a:ext cx="266429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968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3849"/>
            <a:ext cx="8352928" cy="428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139952" y="2924944"/>
            <a:ext cx="266429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62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03" y="188639"/>
            <a:ext cx="8206321" cy="591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95936" y="3789040"/>
            <a:ext cx="266429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449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724775" cy="603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454477"/>
            <a:ext cx="2243678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247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686675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2556284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8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88177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291667"/>
            <a:ext cx="1952484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917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785812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52328"/>
            <a:ext cx="2043693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73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sp>
        <p:nvSpPr>
          <p:cNvPr id="5" name="Dikdörtgen 4"/>
          <p:cNvSpPr/>
          <p:nvPr/>
        </p:nvSpPr>
        <p:spPr>
          <a:xfrm>
            <a:off x="1115616" y="2132856"/>
            <a:ext cx="6840760" cy="2520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dirty="0" smtClean="0"/>
              <a:t>TEST ÇÖZME</a:t>
            </a:r>
            <a:endParaRPr lang="tr-TR" sz="8000" b="1" dirty="0"/>
          </a:p>
        </p:txBody>
      </p:sp>
    </p:spTree>
    <p:extLst>
      <p:ext uri="{BB962C8B-B14F-4D97-AF65-F5344CB8AC3E}">
        <p14:creationId xmlns:p14="http://schemas.microsoft.com/office/powerpoint/2010/main" val="141932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107504" y="188640"/>
            <a:ext cx="8856984" cy="26776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ÖZDEŞLİKLER: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b="1" dirty="0"/>
              <a:t>Her “ X “ değeri için sağlanan eşitliklere özdeşlik denir. </a:t>
            </a:r>
            <a:r>
              <a:rPr lang="tr-TR" sz="2400" b="1" dirty="0" smtClean="0"/>
              <a:t>Özdeşliklerde </a:t>
            </a:r>
            <a:r>
              <a:rPr lang="tr-TR" sz="2400" b="1" dirty="0" err="1" smtClean="0"/>
              <a:t>X’e</a:t>
            </a:r>
            <a:r>
              <a:rPr lang="tr-TR" sz="2400" b="1" dirty="0" smtClean="0"/>
              <a:t> verilen her değer için eşitlik sağlanır.</a:t>
            </a:r>
            <a:endParaRPr lang="tr-TR" sz="2400" dirty="0"/>
          </a:p>
          <a:p>
            <a:r>
              <a:rPr lang="tr-TR" sz="2400" b="1" dirty="0"/>
              <a:t> </a:t>
            </a:r>
            <a:r>
              <a:rPr lang="tr-TR" sz="2400" b="1" dirty="0" smtClean="0"/>
              <a:t>(</a:t>
            </a:r>
            <a:r>
              <a:rPr lang="tr-TR" sz="2400" b="1" dirty="0"/>
              <a:t>x+2)=(2+x)  Açık önermesi x in hangi değerleri için </a:t>
            </a:r>
            <a:r>
              <a:rPr lang="tr-TR" sz="2400" b="1" dirty="0" smtClean="0"/>
              <a:t>doğrudur.      	İçinde </a:t>
            </a:r>
            <a:r>
              <a:rPr lang="tr-TR" sz="2400" b="1" dirty="0"/>
              <a:t>harfler bulunan bir eşitlik, bu harflerin her reel sayı değerleri için sağlanıyorsa, böyle eşitliklere “özdeşlik</a:t>
            </a:r>
            <a:r>
              <a:rPr lang="tr-TR" sz="2400" b="1" i="1" dirty="0"/>
              <a:t>”</a:t>
            </a:r>
            <a:r>
              <a:rPr lang="tr-TR" sz="2400" b="1" dirty="0"/>
              <a:t> denir. 	</a:t>
            </a:r>
            <a:endParaRPr lang="tr-TR" sz="2400" b="1" dirty="0" smtClean="0"/>
          </a:p>
          <a:p>
            <a:r>
              <a:rPr lang="tr-TR" sz="2400" b="1" dirty="0" smtClean="0"/>
              <a:t>             Özdeşliklerin </a:t>
            </a:r>
            <a:r>
              <a:rPr lang="tr-TR" sz="2400" b="1" dirty="0"/>
              <a:t>çözüm kümesi reel sayılar </a:t>
            </a:r>
            <a:r>
              <a:rPr lang="tr-TR" sz="2400" b="1" dirty="0" smtClean="0"/>
              <a:t>kümesidir. Ç= </a:t>
            </a:r>
            <a:r>
              <a:rPr lang="tr-TR" sz="2400" b="1" dirty="0"/>
              <a:t>R </a:t>
            </a:r>
            <a:r>
              <a:rPr lang="tr-TR" sz="2400" b="1" dirty="0" smtClean="0"/>
              <a:t> olur.</a:t>
            </a:r>
            <a:endParaRPr lang="tr-TR" sz="2400" dirty="0"/>
          </a:p>
        </p:txBody>
      </p:sp>
      <p:sp>
        <p:nvSpPr>
          <p:cNvPr id="8" name="Dikdörtgen 7"/>
          <p:cNvSpPr/>
          <p:nvPr/>
        </p:nvSpPr>
        <p:spPr>
          <a:xfrm>
            <a:off x="107504" y="3013501"/>
            <a:ext cx="8856984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/>
              <a:t>(X+2)</a:t>
            </a:r>
            <a:r>
              <a:rPr lang="tr-TR" sz="2400" b="1" baseline="30000" dirty="0"/>
              <a:t>2</a:t>
            </a:r>
            <a:r>
              <a:rPr lang="tr-TR" sz="2400" b="1" dirty="0"/>
              <a:t>=X</a:t>
            </a:r>
            <a:r>
              <a:rPr lang="tr-TR" sz="2400" b="1" baseline="30000" dirty="0"/>
              <a:t>2</a:t>
            </a:r>
            <a:r>
              <a:rPr lang="tr-TR" sz="2400" b="1" dirty="0"/>
              <a:t>+4X+4 ifadesinin bir özdeşlik olup olmadığını gösteriniz?</a:t>
            </a:r>
            <a:endParaRPr lang="tr-TR" sz="2400" dirty="0"/>
          </a:p>
        </p:txBody>
      </p:sp>
      <p:sp>
        <p:nvSpPr>
          <p:cNvPr id="9" name="Dikdörtgen 8"/>
          <p:cNvSpPr/>
          <p:nvPr/>
        </p:nvSpPr>
        <p:spPr>
          <a:xfrm>
            <a:off x="121793" y="4149080"/>
            <a:ext cx="2520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X=1 için,</a:t>
            </a:r>
          </a:p>
          <a:p>
            <a:r>
              <a:rPr lang="tr-TR" sz="2400" b="1" dirty="0"/>
              <a:t>(1+2)</a:t>
            </a:r>
            <a:r>
              <a:rPr lang="tr-TR" sz="2400" b="1" baseline="30000" dirty="0"/>
              <a:t>2</a:t>
            </a:r>
            <a:r>
              <a:rPr lang="tr-TR" sz="2400" b="1" dirty="0"/>
              <a:t>=1</a:t>
            </a:r>
            <a:r>
              <a:rPr lang="tr-TR" sz="2400" b="1" baseline="30000" dirty="0"/>
              <a:t>2</a:t>
            </a:r>
            <a:r>
              <a:rPr lang="tr-TR" sz="2400" b="1" dirty="0"/>
              <a:t>+4.1+4  </a:t>
            </a:r>
          </a:p>
          <a:p>
            <a:r>
              <a:rPr lang="tr-TR" sz="2400" b="1" dirty="0"/>
              <a:t>3</a:t>
            </a:r>
            <a:r>
              <a:rPr lang="tr-TR" sz="2400" b="1" baseline="30000" dirty="0"/>
              <a:t>2</a:t>
            </a:r>
            <a:r>
              <a:rPr lang="tr-TR" sz="2400" b="1" dirty="0"/>
              <a:t>=1+4+4</a:t>
            </a:r>
          </a:p>
          <a:p>
            <a:r>
              <a:rPr lang="tr-TR" sz="2400" b="1" dirty="0"/>
              <a:t>9=9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382360" y="4176424"/>
            <a:ext cx="228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X=2 için,</a:t>
            </a:r>
            <a:endParaRPr lang="tr-TR" sz="2400" dirty="0"/>
          </a:p>
          <a:p>
            <a:r>
              <a:rPr lang="tr-TR" sz="2400" b="1" dirty="0"/>
              <a:t>(2+2)</a:t>
            </a:r>
            <a:r>
              <a:rPr lang="tr-TR" sz="2400" b="1" baseline="30000" dirty="0"/>
              <a:t>2</a:t>
            </a:r>
            <a:r>
              <a:rPr lang="tr-TR" sz="2400" b="1" dirty="0"/>
              <a:t>=2</a:t>
            </a:r>
            <a:r>
              <a:rPr lang="tr-TR" sz="2400" b="1" baseline="30000" dirty="0"/>
              <a:t>2</a:t>
            </a:r>
            <a:r>
              <a:rPr lang="tr-TR" sz="2400" b="1" dirty="0"/>
              <a:t>+4.2+4</a:t>
            </a:r>
            <a:endParaRPr lang="tr-TR" sz="2400" dirty="0"/>
          </a:p>
          <a:p>
            <a:r>
              <a:rPr lang="tr-TR" sz="2400" b="1" dirty="0"/>
              <a:t>4</a:t>
            </a:r>
            <a:r>
              <a:rPr lang="tr-TR" sz="2400" b="1" baseline="30000" dirty="0"/>
              <a:t>2</a:t>
            </a:r>
            <a:r>
              <a:rPr lang="tr-TR" sz="2400" b="1" dirty="0"/>
              <a:t>=4+8+4</a:t>
            </a:r>
            <a:endParaRPr lang="tr-TR" sz="2400" dirty="0"/>
          </a:p>
          <a:p>
            <a:r>
              <a:rPr lang="tr-TR" sz="2400" b="1" dirty="0"/>
              <a:t>16=16</a:t>
            </a:r>
            <a:endParaRPr lang="tr-TR" sz="2400" dirty="0"/>
          </a:p>
        </p:txBody>
      </p:sp>
      <p:sp>
        <p:nvSpPr>
          <p:cNvPr id="11" name="Dikdörtgen 10"/>
          <p:cNvSpPr/>
          <p:nvPr/>
        </p:nvSpPr>
        <p:spPr>
          <a:xfrm>
            <a:off x="4901619" y="4176424"/>
            <a:ext cx="3960440" cy="193899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/>
              <a:t>Bu ifade bir özdeşliktir. Bütün reel sayılar verilen eşitliği </a:t>
            </a:r>
            <a:r>
              <a:rPr lang="tr-TR" sz="2400" b="1" dirty="0" smtClean="0"/>
              <a:t>Doğrular. Eşitliğin </a:t>
            </a:r>
            <a:r>
              <a:rPr lang="tr-TR" sz="2400" b="1" dirty="0"/>
              <a:t>çözüm kümesi ,gerçek (reel ) sayılar kümesidir.</a:t>
            </a:r>
            <a:endParaRPr lang="tr-TR" sz="2400" dirty="0"/>
          </a:p>
        </p:txBody>
      </p:sp>
      <p:sp>
        <p:nvSpPr>
          <p:cNvPr id="12" name="Dikdörtgen 11"/>
          <p:cNvSpPr/>
          <p:nvPr/>
        </p:nvSpPr>
        <p:spPr>
          <a:xfrm>
            <a:off x="121793" y="6152018"/>
            <a:ext cx="593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/>
              <a:t>Ç=R</a:t>
            </a:r>
            <a:endParaRPr lang="tr-TR" sz="2000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217821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 animBg="1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9512" y="188640"/>
            <a:ext cx="8819675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 smtClean="0"/>
              <a:t>1) a - b = 9  </a:t>
            </a:r>
            <a:r>
              <a:rPr lang="tr-TR" altLang="tr-TR" sz="2800" b="1" dirty="0"/>
              <a:t>ve a</a:t>
            </a:r>
            <a:r>
              <a:rPr lang="tr-TR" altLang="tr-TR" sz="3200" b="1" baseline="30000" dirty="0"/>
              <a:t>2</a:t>
            </a:r>
            <a:r>
              <a:rPr lang="tr-TR" altLang="tr-TR" sz="2800" b="1" dirty="0"/>
              <a:t>+b</a:t>
            </a:r>
            <a:r>
              <a:rPr lang="tr-TR" altLang="tr-TR" sz="3200" b="1" baseline="30000" dirty="0"/>
              <a:t>2</a:t>
            </a:r>
            <a:r>
              <a:rPr lang="tr-TR" altLang="tr-TR" sz="2800" b="1" dirty="0"/>
              <a:t>=101 ise</a:t>
            </a:r>
            <a:r>
              <a:rPr lang="tr-TR" altLang="tr-TR" sz="2800" b="1" dirty="0" smtClean="0"/>
              <a:t>, a.b işleminin  sonucu     </a:t>
            </a:r>
            <a:r>
              <a:rPr lang="tr-TR" altLang="tr-TR" sz="2800" b="1" dirty="0"/>
              <a:t>Kaçtır</a:t>
            </a:r>
            <a:r>
              <a:rPr lang="tr-TR" altLang="tr-TR" sz="2800" b="1" dirty="0" smtClean="0"/>
              <a:t>?</a:t>
            </a:r>
          </a:p>
          <a:p>
            <a:pPr eaLnBrk="1" hangingPunct="1"/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a)12  		b)10 		 </a:t>
            </a:r>
            <a:r>
              <a:rPr lang="tr-TR" altLang="tr-TR" sz="2800" b="1" dirty="0"/>
              <a:t>c)14  </a:t>
            </a:r>
            <a:r>
              <a:rPr lang="tr-TR" altLang="tr-TR" sz="2800" b="1" dirty="0" smtClean="0"/>
              <a:t>		d)8</a:t>
            </a:r>
            <a:endParaRPr lang="tr-TR" altLang="tr-TR" sz="2800" b="1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678109"/>
              </p:ext>
            </p:extLst>
          </p:nvPr>
        </p:nvGraphicFramePr>
        <p:xfrm>
          <a:off x="2061597" y="2564904"/>
          <a:ext cx="5055504" cy="35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" name="Denklem" r:id="rId3" imgW="1638000" imgH="1143000" progId="Equation.3">
                  <p:embed/>
                </p:oleObj>
              </mc:Choice>
              <mc:Fallback>
                <p:oleObj name="Denklem" r:id="rId3" imgW="1638000" imgH="1143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1597" y="2564904"/>
                        <a:ext cx="5055504" cy="3525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2267744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5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139915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2625" y="188640"/>
            <a:ext cx="8819675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2) a</a:t>
            </a:r>
            <a:r>
              <a:rPr lang="tr-TR" altLang="tr-TR" sz="3200" b="1" baseline="30000" dirty="0"/>
              <a:t>2</a:t>
            </a:r>
            <a:r>
              <a:rPr lang="tr-TR" altLang="tr-TR" sz="2800" b="1" dirty="0"/>
              <a:t>+b</a:t>
            </a:r>
            <a:r>
              <a:rPr lang="tr-TR" altLang="tr-TR" sz="3200" b="1" baseline="30000" dirty="0"/>
              <a:t>2</a:t>
            </a:r>
            <a:r>
              <a:rPr lang="tr-TR" altLang="tr-TR" sz="2800" b="1" dirty="0"/>
              <a:t>=106 ve </a:t>
            </a:r>
            <a:r>
              <a:rPr lang="tr-TR" altLang="tr-TR" sz="2800" b="1" dirty="0" smtClean="0"/>
              <a:t>a + b =14 ise,a.b </a:t>
            </a:r>
            <a:r>
              <a:rPr lang="tr-TR" altLang="tr-TR" sz="2800" b="1" dirty="0"/>
              <a:t>işleminin  sonucu     Kaçtır</a:t>
            </a:r>
            <a:r>
              <a:rPr lang="tr-TR" altLang="tr-TR" sz="2800" b="1" dirty="0" smtClean="0"/>
              <a:t>?</a:t>
            </a:r>
          </a:p>
          <a:p>
            <a:pPr eaLnBrk="1" hangingPunct="1"/>
            <a:endParaRPr lang="tr-TR" altLang="tr-TR" sz="2800" b="1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a)48  		b)65  	c)45  			d)36</a:t>
            </a:r>
            <a:endParaRPr lang="tr-TR" altLang="tr-TR" sz="2800" b="1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224641"/>
              </p:ext>
            </p:extLst>
          </p:nvPr>
        </p:nvGraphicFramePr>
        <p:xfrm>
          <a:off x="1270706" y="3068960"/>
          <a:ext cx="6583511" cy="2691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" name="Denklem" r:id="rId3" imgW="2234880" imgH="914400" progId="Equation.3">
                  <p:embed/>
                </p:oleObj>
              </mc:Choice>
              <mc:Fallback>
                <p:oleObj name="Denklem" r:id="rId3" imgW="2234880" imgH="91440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0706" y="3068960"/>
                        <a:ext cx="6583511" cy="26918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4021108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359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79512" y="188640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3) </a:t>
            </a:r>
            <a:r>
              <a:rPr lang="tr-TR" altLang="tr-TR" sz="2800" b="1" dirty="0" smtClean="0"/>
              <a:t>a + b = 17  </a:t>
            </a:r>
            <a:r>
              <a:rPr lang="tr-TR" altLang="tr-TR" sz="2800" b="1" dirty="0"/>
              <a:t>ve a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+b</a:t>
            </a:r>
            <a:r>
              <a:rPr lang="tr-TR" altLang="tr-TR" sz="3200" b="1" baseline="30000" dirty="0"/>
              <a:t>2</a:t>
            </a:r>
            <a:r>
              <a:rPr lang="tr-TR" altLang="tr-TR" sz="2800" b="1" dirty="0"/>
              <a:t>=185  ise,a-b=? işleminin  sonucu     Kaçtır?</a:t>
            </a:r>
          </a:p>
          <a:p>
            <a:pPr eaLnBrk="1" hangingPunct="1"/>
            <a:endParaRPr lang="tr-TR" altLang="tr-TR" sz="2800" b="1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 6  		b) 7  		c) 8  		d) 9</a:t>
            </a:r>
            <a:endParaRPr lang="tr-TR" altLang="tr-TR" sz="2800" b="1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306623"/>
              </p:ext>
            </p:extLst>
          </p:nvPr>
        </p:nvGraphicFramePr>
        <p:xfrm>
          <a:off x="1575880" y="2636912"/>
          <a:ext cx="5992239" cy="182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" name="Denklem" r:id="rId4" imgW="2247840" imgH="685800" progId="Equation.3">
                  <p:embed/>
                </p:oleObj>
              </mc:Choice>
              <mc:Fallback>
                <p:oleObj name="Denklem" r:id="rId4" imgW="2247840" imgH="685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5880" y="2636912"/>
                        <a:ext cx="5992239" cy="18249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404070"/>
              </p:ext>
            </p:extLst>
          </p:nvPr>
        </p:nvGraphicFramePr>
        <p:xfrm>
          <a:off x="1231166" y="5157192"/>
          <a:ext cx="6122988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" name="Denklem" r:id="rId6" imgW="3213000" imgH="482400" progId="Equation.3">
                  <p:embed/>
                </p:oleObj>
              </mc:Choice>
              <mc:Fallback>
                <p:oleObj name="Denklem" r:id="rId6" imgW="3213000" imgH="4824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166" y="5157192"/>
                        <a:ext cx="6122988" cy="919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5940152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473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9512" y="188640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4) a-b=12  ve a.b=8 ise, a</a:t>
            </a:r>
            <a:r>
              <a:rPr lang="tr-TR" altLang="tr-TR" sz="3200" b="1" baseline="30000" dirty="0"/>
              <a:t>2</a:t>
            </a:r>
            <a:r>
              <a:rPr lang="tr-TR" altLang="tr-TR" sz="2800" b="1" dirty="0"/>
              <a:t>+b</a:t>
            </a:r>
            <a:r>
              <a:rPr lang="tr-TR" altLang="tr-TR" sz="3200" b="1" baseline="30000" dirty="0"/>
              <a:t>2</a:t>
            </a:r>
            <a:r>
              <a:rPr lang="tr-TR" altLang="tr-TR" sz="2800" b="1" dirty="0"/>
              <a:t>=? işleminin  sonucu     Kaçtır?</a:t>
            </a:r>
          </a:p>
          <a:p>
            <a:pPr eaLnBrk="1" hangingPunct="1"/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a)160  	b)128  	c)180  	d)170</a:t>
            </a:r>
            <a:endParaRPr lang="tr-TR" altLang="tr-TR" sz="2800" b="1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627284"/>
              </p:ext>
            </p:extLst>
          </p:nvPr>
        </p:nvGraphicFramePr>
        <p:xfrm>
          <a:off x="2402446" y="2780928"/>
          <a:ext cx="4339108" cy="3156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Denklem" r:id="rId4" imgW="1638000" imgH="1193760" progId="Equation.3">
                  <p:embed/>
                </p:oleObj>
              </mc:Choice>
              <mc:Fallback>
                <p:oleObj name="Denklem" r:id="rId4" imgW="1638000" imgH="11937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2446" y="2780928"/>
                        <a:ext cx="4339108" cy="31567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611560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085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81" y="116632"/>
            <a:ext cx="816234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672230"/>
              </p:ext>
            </p:extLst>
          </p:nvPr>
        </p:nvGraphicFramePr>
        <p:xfrm>
          <a:off x="683568" y="3356992"/>
          <a:ext cx="7786965" cy="223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" name="Denklem" r:id="rId5" imgW="2831760" imgH="812520" progId="Equation.3">
                  <p:embed/>
                </p:oleObj>
              </mc:Choice>
              <mc:Fallback>
                <p:oleObj name="Denklem" r:id="rId5" imgW="2831760" imgH="81252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3356992"/>
                        <a:ext cx="7786965" cy="22322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6321512" y="1556792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938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00013"/>
            <a:ext cx="8759355" cy="2464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09605"/>
              </p:ext>
            </p:extLst>
          </p:nvPr>
        </p:nvGraphicFramePr>
        <p:xfrm>
          <a:off x="1398766" y="3356992"/>
          <a:ext cx="6320843" cy="2767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" name="Denklem" r:id="rId5" imgW="2781000" imgH="1218960" progId="Equation.3">
                  <p:embed/>
                </p:oleObj>
              </mc:Choice>
              <mc:Fallback>
                <p:oleObj name="Denklem" r:id="rId5" imgW="2781000" imgH="121896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8766" y="3356992"/>
                        <a:ext cx="6320843" cy="27673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611560" y="1772816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580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2845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614615"/>
              </p:ext>
            </p:extLst>
          </p:nvPr>
        </p:nvGraphicFramePr>
        <p:xfrm>
          <a:off x="2413060" y="2756703"/>
          <a:ext cx="4161362" cy="3744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" name="Denklem" r:id="rId5" imgW="1803240" imgH="1625400" progId="Equation.3">
                  <p:embed/>
                </p:oleObj>
              </mc:Choice>
              <mc:Fallback>
                <p:oleObj name="Denklem" r:id="rId5" imgW="1803240" imgH="1625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60" y="2756703"/>
                        <a:ext cx="4161362" cy="37444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611560" y="1484784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654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8637337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525673"/>
              </p:ext>
            </p:extLst>
          </p:nvPr>
        </p:nvGraphicFramePr>
        <p:xfrm>
          <a:off x="1187624" y="3284984"/>
          <a:ext cx="7174822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" name="Denklem" r:id="rId5" imgW="3111480" imgH="1218960" progId="Equation.3">
                  <p:embed/>
                </p:oleObj>
              </mc:Choice>
              <mc:Fallback>
                <p:oleObj name="Denklem" r:id="rId5" imgW="3111480" imgH="12189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3284984"/>
                        <a:ext cx="7174822" cy="280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179511" y="1484784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27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0371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177690"/>
              </p:ext>
            </p:extLst>
          </p:nvPr>
        </p:nvGraphicFramePr>
        <p:xfrm>
          <a:off x="611560" y="2996952"/>
          <a:ext cx="7672708" cy="3040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6" name="Denklem" r:id="rId5" imgW="3073320" imgH="1218960" progId="Equation.3">
                  <p:embed/>
                </p:oleObj>
              </mc:Choice>
              <mc:Fallback>
                <p:oleObj name="Denklem" r:id="rId5" imgW="3073320" imgH="12189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996952"/>
                        <a:ext cx="7672708" cy="30408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2123728" y="1700808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7947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42222" y="116632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10) </a:t>
            </a:r>
            <a:r>
              <a:rPr lang="tr-TR" altLang="tr-TR" sz="2800" b="1" dirty="0" smtClean="0"/>
              <a:t>a</a:t>
            </a:r>
            <a:r>
              <a:rPr lang="tr-TR" altLang="tr-TR" sz="3200" b="1" baseline="30000" dirty="0" smtClean="0"/>
              <a:t>2</a:t>
            </a:r>
            <a:r>
              <a:rPr lang="tr-TR" altLang="tr-TR" sz="2800" b="1" dirty="0" smtClean="0"/>
              <a:t>+b</a:t>
            </a:r>
            <a:r>
              <a:rPr lang="tr-TR" altLang="tr-TR" sz="3200" b="1" baseline="30000" dirty="0" smtClean="0"/>
              <a:t>2 </a:t>
            </a:r>
            <a:r>
              <a:rPr lang="tr-TR" altLang="tr-TR" sz="2800" b="1" dirty="0" smtClean="0"/>
              <a:t>= 25 </a:t>
            </a:r>
            <a:r>
              <a:rPr lang="tr-TR" altLang="tr-TR" sz="2800" b="1" dirty="0"/>
              <a:t>ve </a:t>
            </a:r>
            <a:r>
              <a:rPr lang="tr-TR" altLang="tr-TR" sz="2800" b="1" dirty="0" smtClean="0"/>
              <a:t>a.b = 12 </a:t>
            </a:r>
            <a:r>
              <a:rPr lang="tr-TR" altLang="tr-TR" sz="2800" b="1" dirty="0"/>
              <a:t>ise</a:t>
            </a:r>
            <a:r>
              <a:rPr lang="tr-TR" altLang="tr-TR" sz="2800" b="1" dirty="0" smtClean="0"/>
              <a:t>, a + b = ? </a:t>
            </a:r>
            <a:r>
              <a:rPr lang="tr-TR" altLang="tr-TR" sz="2800" b="1" dirty="0"/>
              <a:t>işleminin  sonucu     Kaçtır</a:t>
            </a:r>
            <a:r>
              <a:rPr lang="tr-TR" altLang="tr-TR" sz="2800" b="1" dirty="0" smtClean="0"/>
              <a:t>?</a:t>
            </a:r>
          </a:p>
          <a:p>
            <a:pPr eaLnBrk="1" hangingPunct="1"/>
            <a:endParaRPr lang="tr-TR" altLang="tr-TR" sz="2800" b="1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 6  		b) 9  		c) 8  		d) 7</a:t>
            </a:r>
            <a:endParaRPr lang="tr-TR" altLang="tr-TR" sz="2800" b="1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489675"/>
              </p:ext>
            </p:extLst>
          </p:nvPr>
        </p:nvGraphicFramePr>
        <p:xfrm>
          <a:off x="1028972" y="2636912"/>
          <a:ext cx="7011475" cy="302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7" name="Denklem" r:id="rId4" imgW="2286000" imgH="965160" progId="Equation.3">
                  <p:embed/>
                </p:oleObj>
              </mc:Choice>
              <mc:Fallback>
                <p:oleObj name="Denklem" r:id="rId4" imgW="2286000" imgH="96516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972" y="2636912"/>
                        <a:ext cx="7011475" cy="30243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5940152" y="924402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714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88640"/>
            <a:ext cx="8856984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>
                <a:solidFill>
                  <a:srgbClr val="FF0000"/>
                </a:solidFill>
              </a:rPr>
              <a:t>    </a:t>
            </a:r>
            <a:r>
              <a:rPr lang="tr-TR" sz="2400" b="1" dirty="0" smtClean="0"/>
              <a:t>X</a:t>
            </a:r>
            <a:r>
              <a:rPr lang="tr-TR" sz="2400" b="1" dirty="0"/>
              <a:t>.(X–2)=X</a:t>
            </a:r>
            <a:r>
              <a:rPr lang="tr-TR" sz="2400" b="1" baseline="30000" dirty="0"/>
              <a:t>2</a:t>
            </a:r>
            <a:r>
              <a:rPr lang="tr-TR" sz="2400" b="1" dirty="0"/>
              <a:t>-2X </a:t>
            </a:r>
            <a:r>
              <a:rPr lang="tr-TR" sz="2400" b="1" dirty="0" smtClean="0"/>
              <a:t>    ifadesinin </a:t>
            </a:r>
            <a:r>
              <a:rPr lang="tr-TR" sz="2400" b="1" dirty="0"/>
              <a:t>bir özdeşlik olup olmadığını gösteriniz?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07504" y="1628800"/>
            <a:ext cx="30780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X=-3 için,</a:t>
            </a:r>
            <a:endParaRPr lang="tr-TR" sz="2400" dirty="0"/>
          </a:p>
          <a:p>
            <a:r>
              <a:rPr lang="tr-TR" sz="2400" b="1" dirty="0"/>
              <a:t>(-3).(-3–2)=(-3)</a:t>
            </a:r>
            <a:r>
              <a:rPr lang="tr-TR" sz="2400" b="1" baseline="30000" dirty="0"/>
              <a:t>2</a:t>
            </a:r>
            <a:r>
              <a:rPr lang="tr-TR" sz="2400" b="1" dirty="0"/>
              <a:t>-2.(-3)</a:t>
            </a:r>
            <a:endParaRPr lang="tr-TR" sz="2400" dirty="0"/>
          </a:p>
          <a:p>
            <a:r>
              <a:rPr lang="tr-TR" sz="2400" b="1" dirty="0"/>
              <a:t>(-3).(-5)=9+6</a:t>
            </a:r>
            <a:endParaRPr lang="tr-TR" sz="2400" dirty="0"/>
          </a:p>
          <a:p>
            <a:r>
              <a:rPr lang="tr-TR" sz="2400" b="1" dirty="0"/>
              <a:t>15=15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107504" y="3596063"/>
            <a:ext cx="31500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X=-1 için,</a:t>
            </a:r>
            <a:endParaRPr lang="tr-TR" sz="2400" dirty="0"/>
          </a:p>
          <a:p>
            <a:r>
              <a:rPr lang="tr-TR" sz="2400" b="1" dirty="0"/>
              <a:t>(-1).(-1–2)=(-1)</a:t>
            </a:r>
            <a:r>
              <a:rPr lang="tr-TR" sz="2400" b="1" baseline="30000" dirty="0"/>
              <a:t>2</a:t>
            </a:r>
            <a:r>
              <a:rPr lang="tr-TR" sz="2400" b="1" dirty="0"/>
              <a:t>-2.(-1)</a:t>
            </a:r>
            <a:endParaRPr lang="tr-TR" sz="2400" dirty="0"/>
          </a:p>
          <a:p>
            <a:r>
              <a:rPr lang="tr-TR" sz="2400" b="1" dirty="0"/>
              <a:t>(-1).(-3)=1+2                       </a:t>
            </a:r>
            <a:endParaRPr lang="tr-TR" sz="2400" dirty="0"/>
          </a:p>
          <a:p>
            <a:r>
              <a:rPr lang="tr-TR" sz="2400" b="1" dirty="0"/>
              <a:t>3=3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251520" y="5373216"/>
            <a:ext cx="8712968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/>
              <a:t>	Bu </a:t>
            </a:r>
            <a:r>
              <a:rPr lang="tr-TR" sz="2400" b="1" dirty="0"/>
              <a:t>ifade bir özdeşliktir. Bütün reel sayılar verilen eşitliği doğrular. Eşitliğin çözüm kümesi, gerçek (reel ) sayılar kümesidir.</a:t>
            </a:r>
            <a:endParaRPr lang="tr-TR" sz="2400" dirty="0"/>
          </a:p>
        </p:txBody>
      </p:sp>
      <p:sp>
        <p:nvSpPr>
          <p:cNvPr id="6" name="Dikdörtgen 5"/>
          <p:cNvSpPr/>
          <p:nvPr/>
        </p:nvSpPr>
        <p:spPr>
          <a:xfrm>
            <a:off x="4296123" y="3244334"/>
            <a:ext cx="8386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Ç=R</a:t>
            </a:r>
            <a:endParaRPr lang="tr-TR" sz="3200" dirty="0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122655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131580" y="188640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11) a</a:t>
            </a:r>
            <a:r>
              <a:rPr lang="tr-TR" altLang="tr-TR" sz="3200" b="1" baseline="30000" dirty="0"/>
              <a:t>2</a:t>
            </a:r>
            <a:r>
              <a:rPr lang="tr-TR" altLang="tr-TR" sz="2800" b="1" dirty="0"/>
              <a:t>+b</a:t>
            </a:r>
            <a:r>
              <a:rPr lang="tr-TR" altLang="tr-TR" sz="3200" b="1" baseline="30000" dirty="0"/>
              <a:t>2</a:t>
            </a:r>
            <a:r>
              <a:rPr lang="tr-TR" altLang="tr-TR" sz="2800" b="1" dirty="0"/>
              <a:t>=24 ve </a:t>
            </a:r>
            <a:r>
              <a:rPr lang="tr-TR" altLang="tr-TR" sz="2800" b="1" dirty="0" err="1"/>
              <a:t>a+b</a:t>
            </a:r>
            <a:r>
              <a:rPr lang="tr-TR" altLang="tr-TR" sz="2800" b="1" dirty="0"/>
              <a:t>=8 ise, a.b=? </a:t>
            </a:r>
            <a:r>
              <a:rPr lang="tr-TR" altLang="tr-TR" sz="2800" b="1" dirty="0" smtClean="0"/>
              <a:t>İşleminin sonucu Kaçtır?</a:t>
            </a:r>
          </a:p>
          <a:p>
            <a:pPr eaLnBrk="1" hangingPunct="1"/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 40  	b) 10  	c) 20  	d) 30</a:t>
            </a:r>
            <a:endParaRPr lang="tr-TR" altLang="tr-TR" sz="2800" b="1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845011"/>
              </p:ext>
            </p:extLst>
          </p:nvPr>
        </p:nvGraphicFramePr>
        <p:xfrm>
          <a:off x="1835696" y="2636912"/>
          <a:ext cx="5054878" cy="3528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8" name="Denklem" r:id="rId4" imgW="1638000" imgH="1143000" progId="Equation.3">
                  <p:embed/>
                </p:oleObj>
              </mc:Choice>
              <mc:Fallback>
                <p:oleObj name="Denklem" r:id="rId4" imgW="1638000" imgH="11430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636912"/>
                        <a:ext cx="5054878" cy="35283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4067944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322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6064" y="188640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12) </a:t>
            </a:r>
            <a:r>
              <a:rPr lang="tr-TR" altLang="tr-TR" sz="2800" b="1" dirty="0" smtClean="0"/>
              <a:t>a + b = 12 </a:t>
            </a:r>
            <a:r>
              <a:rPr lang="tr-TR" altLang="tr-TR" sz="2800" b="1" dirty="0"/>
              <a:t>ve </a:t>
            </a:r>
            <a:r>
              <a:rPr lang="tr-TR" altLang="tr-TR" sz="2800" b="1" dirty="0" smtClean="0"/>
              <a:t>a.b = 24 </a:t>
            </a:r>
            <a:r>
              <a:rPr lang="tr-TR" altLang="tr-TR" sz="2800" b="1" dirty="0"/>
              <a:t>ise, a</a:t>
            </a:r>
            <a:r>
              <a:rPr lang="tr-TR" altLang="tr-TR" sz="3200" b="1" baseline="30000" dirty="0"/>
              <a:t>2</a:t>
            </a:r>
            <a:r>
              <a:rPr lang="tr-TR" altLang="tr-TR" sz="2800" b="1" dirty="0"/>
              <a:t>+b</a:t>
            </a:r>
            <a:r>
              <a:rPr lang="tr-TR" altLang="tr-TR" sz="3200" b="1" baseline="30000" dirty="0"/>
              <a:t>2</a:t>
            </a:r>
            <a:r>
              <a:rPr lang="tr-TR" altLang="tr-TR" sz="2800" b="1" dirty="0"/>
              <a:t>=? </a:t>
            </a:r>
            <a:r>
              <a:rPr lang="tr-TR" altLang="tr-TR" sz="2800" b="1" dirty="0" smtClean="0"/>
              <a:t>İşleminin sonucu Kaçtır?</a:t>
            </a:r>
          </a:p>
          <a:p>
            <a:pPr eaLnBrk="1" hangingPunct="1"/>
            <a:endParaRPr lang="tr-TR" altLang="tr-TR" sz="2800" b="1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a)104  	b)96  	c)72  		d)108</a:t>
            </a:r>
            <a:endParaRPr lang="tr-TR" altLang="tr-TR" sz="2800" b="1" dirty="0"/>
          </a:p>
        </p:txBody>
      </p:sp>
      <p:sp>
        <p:nvSpPr>
          <p:cNvPr id="5" name="Dikdörtgen 4"/>
          <p:cNvSpPr/>
          <p:nvPr/>
        </p:nvSpPr>
        <p:spPr>
          <a:xfrm>
            <a:off x="2267744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688770"/>
              </p:ext>
            </p:extLst>
          </p:nvPr>
        </p:nvGraphicFramePr>
        <p:xfrm>
          <a:off x="1259632" y="2924944"/>
          <a:ext cx="5276442" cy="2942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0" name="Denklem" r:id="rId4" imgW="1688760" imgH="939600" progId="Equation.3">
                  <p:embed/>
                </p:oleObj>
              </mc:Choice>
              <mc:Fallback>
                <p:oleObj name="Denklem" r:id="rId4" imgW="1688760" imgH="939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2924944"/>
                        <a:ext cx="5276442" cy="29426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532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9761" y="188640"/>
            <a:ext cx="8928992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13) x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+y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=194 ve </a:t>
            </a:r>
            <a:r>
              <a:rPr lang="tr-TR" altLang="tr-TR" sz="2800" b="1" dirty="0" err="1"/>
              <a:t>x.y</a:t>
            </a:r>
            <a:r>
              <a:rPr lang="tr-TR" altLang="tr-TR" sz="2800" b="1" dirty="0"/>
              <a:t>=25 </a:t>
            </a:r>
            <a:r>
              <a:rPr lang="tr-TR" altLang="tr-TR" sz="2800" b="1" dirty="0" err="1"/>
              <a:t>ise,x</a:t>
            </a:r>
            <a:r>
              <a:rPr lang="tr-TR" altLang="tr-TR" sz="2800" b="1" dirty="0"/>
              <a:t>-y=? </a:t>
            </a:r>
            <a:r>
              <a:rPr lang="tr-TR" altLang="tr-TR" sz="2800" b="1" dirty="0" smtClean="0"/>
              <a:t>İşleminin sonucu Kaçtır?</a:t>
            </a:r>
          </a:p>
          <a:p>
            <a:pPr eaLnBrk="1" hangingPunct="1"/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a)12  		b)11  		c)10  		d)13</a:t>
            </a:r>
            <a:endParaRPr lang="tr-TR" altLang="tr-TR" sz="2800" b="1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772481"/>
              </p:ext>
            </p:extLst>
          </p:nvPr>
        </p:nvGraphicFramePr>
        <p:xfrm>
          <a:off x="2348013" y="2348880"/>
          <a:ext cx="4392488" cy="3962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2" name="Denklem" r:id="rId4" imgW="1549080" imgH="1396800" progId="Equation.3">
                  <p:embed/>
                </p:oleObj>
              </mc:Choice>
              <mc:Fallback>
                <p:oleObj name="Denklem" r:id="rId4" imgW="1549080" imgH="1396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8013" y="2348880"/>
                        <a:ext cx="4392488" cy="39621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395536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509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79512" y="188640"/>
            <a:ext cx="8856984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14) x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+y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=641 ve x-y=21 </a:t>
            </a:r>
            <a:r>
              <a:rPr lang="tr-TR" altLang="tr-TR" sz="2800" b="1" dirty="0" err="1"/>
              <a:t>ise,x.y</a:t>
            </a:r>
            <a:r>
              <a:rPr lang="tr-TR" altLang="tr-TR" sz="2800" b="1" dirty="0"/>
              <a:t>=? </a:t>
            </a:r>
            <a:r>
              <a:rPr lang="tr-TR" altLang="tr-TR" sz="2800" b="1" dirty="0" smtClean="0"/>
              <a:t>İşleminin sonucu Kaçtır?</a:t>
            </a:r>
          </a:p>
          <a:p>
            <a:pPr eaLnBrk="1" hangingPunct="1"/>
            <a:endParaRPr lang="tr-TR" altLang="tr-TR" sz="2800" dirty="0"/>
          </a:p>
          <a:p>
            <a:pPr eaLnBrk="1" hangingPunct="1"/>
            <a:r>
              <a:rPr lang="tr-TR" altLang="tr-TR" sz="2800" b="1" dirty="0"/>
              <a:t>            a)90 </a:t>
            </a:r>
            <a:r>
              <a:rPr lang="tr-TR" altLang="tr-TR" sz="2800" b="1" dirty="0" smtClean="0"/>
              <a:t>	 </a:t>
            </a:r>
            <a:r>
              <a:rPr lang="tr-TR" altLang="tr-TR" sz="2800" b="1" dirty="0"/>
              <a:t>b)120  </a:t>
            </a:r>
            <a:r>
              <a:rPr lang="tr-TR" altLang="tr-TR" sz="2800" b="1" dirty="0" smtClean="0"/>
              <a:t>  	c)110  	d)100</a:t>
            </a:r>
            <a:endParaRPr lang="tr-TR" altLang="tr-TR" sz="2800" b="1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350138"/>
              </p:ext>
            </p:extLst>
          </p:nvPr>
        </p:nvGraphicFramePr>
        <p:xfrm>
          <a:off x="1730735" y="2276872"/>
          <a:ext cx="5754537" cy="388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4" name="Denklem" r:id="rId4" imgW="1726920" imgH="1168200" progId="Equation.3">
                  <p:embed/>
                </p:oleObj>
              </mc:Choice>
              <mc:Fallback>
                <p:oleObj name="Denklem" r:id="rId4" imgW="1726920" imgH="1168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735" y="2276872"/>
                        <a:ext cx="5754537" cy="38884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6156176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468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9512" y="188640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15) x-y=20 ve </a:t>
            </a:r>
            <a:r>
              <a:rPr lang="tr-TR" altLang="tr-TR" sz="2800" b="1" dirty="0" err="1"/>
              <a:t>x.y</a:t>
            </a:r>
            <a:r>
              <a:rPr lang="tr-TR" altLang="tr-TR" sz="2800" b="1" dirty="0"/>
              <a:t>=50 ise, x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+y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=? </a:t>
            </a:r>
            <a:r>
              <a:rPr lang="tr-TR" altLang="tr-TR" sz="2800" b="1" dirty="0" smtClean="0"/>
              <a:t>İşleminin sonucu Kaçtır?</a:t>
            </a:r>
          </a:p>
          <a:p>
            <a:pPr eaLnBrk="1" hangingPunct="1"/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a)700  	b)600  	c)500  	d)400</a:t>
            </a:r>
            <a:endParaRPr lang="tr-TR" altLang="tr-TR" sz="2800" b="1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566902"/>
              </p:ext>
            </p:extLst>
          </p:nvPr>
        </p:nvGraphicFramePr>
        <p:xfrm>
          <a:off x="1488559" y="2564904"/>
          <a:ext cx="5882934" cy="3384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6" name="Denklem" r:id="rId4" imgW="1676160" imgH="965160" progId="Equation.3">
                  <p:embed/>
                </p:oleObj>
              </mc:Choice>
              <mc:Fallback>
                <p:oleObj name="Denklem" r:id="rId4" imgW="1676160" imgH="9651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8559" y="2564904"/>
                        <a:ext cx="5882934" cy="33843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4283968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743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1679" y="188640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16) a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+b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=72 ve a-b=6 ise,a.b=? </a:t>
            </a:r>
            <a:r>
              <a:rPr lang="tr-TR" altLang="tr-TR" sz="2800" b="1" dirty="0" smtClean="0"/>
              <a:t>İşleminin sonucu Kaçtır?</a:t>
            </a:r>
          </a:p>
          <a:p>
            <a:pPr eaLnBrk="1" hangingPunct="1"/>
            <a:r>
              <a:rPr lang="tr-TR" altLang="tr-TR" sz="2800" b="1" dirty="0"/>
              <a:t/>
            </a:r>
            <a:br>
              <a:rPr lang="tr-TR" altLang="tr-TR" sz="2800" b="1" dirty="0"/>
            </a:br>
            <a:r>
              <a:rPr lang="tr-TR" altLang="tr-TR" sz="2800" b="1" dirty="0"/>
              <a:t>	a)18  </a:t>
            </a:r>
            <a:r>
              <a:rPr lang="tr-TR" altLang="tr-TR" sz="2800" b="1" dirty="0" smtClean="0"/>
              <a:t>		b)12 		 </a:t>
            </a:r>
            <a:r>
              <a:rPr lang="tr-TR" altLang="tr-TR" sz="2800" b="1" dirty="0"/>
              <a:t>c)16  </a:t>
            </a:r>
            <a:r>
              <a:rPr lang="tr-TR" altLang="tr-TR" sz="2800" b="1" dirty="0" smtClean="0"/>
              <a:t>	d)24</a:t>
            </a:r>
            <a:endParaRPr lang="tr-TR" altLang="tr-TR" sz="2800" b="1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26865"/>
              </p:ext>
            </p:extLst>
          </p:nvPr>
        </p:nvGraphicFramePr>
        <p:xfrm>
          <a:off x="1907704" y="2348880"/>
          <a:ext cx="5626408" cy="387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8" name="Denklem" r:id="rId4" imgW="1663560" imgH="1143000" progId="Equation.3">
                  <p:embed/>
                </p:oleObj>
              </mc:Choice>
              <mc:Fallback>
                <p:oleObj name="Denklem" r:id="rId4" imgW="1663560" imgH="11430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2348880"/>
                        <a:ext cx="5626408" cy="3871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539552" y="1002887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847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79512" y="116632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17) 9x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+16y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=460  ve 3x+4y=26 </a:t>
            </a:r>
            <a:r>
              <a:rPr lang="tr-TR" altLang="tr-TR" sz="2800" b="1" dirty="0" smtClean="0"/>
              <a:t>ise, </a:t>
            </a:r>
            <a:r>
              <a:rPr lang="tr-TR" altLang="tr-TR" sz="2800" b="1" dirty="0" err="1" smtClean="0"/>
              <a:t>x.y</a:t>
            </a:r>
            <a:r>
              <a:rPr lang="tr-TR" altLang="tr-TR" sz="2800" b="1" dirty="0"/>
              <a:t>=? </a:t>
            </a:r>
            <a:r>
              <a:rPr lang="tr-TR" altLang="tr-TR" sz="2800" b="1" dirty="0" smtClean="0"/>
              <a:t>İşleminin sonucu Kaçtır?</a:t>
            </a:r>
          </a:p>
          <a:p>
            <a:pPr eaLnBrk="1" hangingPunct="1"/>
            <a:endParaRPr lang="tr-TR" altLang="tr-TR" sz="2800" b="1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a)14  		b)18 		 </a:t>
            </a:r>
            <a:r>
              <a:rPr lang="tr-TR" altLang="tr-TR" sz="2800" b="1" dirty="0"/>
              <a:t>c)16  </a:t>
            </a:r>
            <a:r>
              <a:rPr lang="tr-TR" altLang="tr-TR" sz="2800" b="1" dirty="0" smtClean="0"/>
              <a:t>		d)9</a:t>
            </a:r>
            <a:r>
              <a:rPr lang="tr-TR" altLang="tr-TR" sz="2800" dirty="0" smtClean="0"/>
              <a:t> </a:t>
            </a:r>
            <a:endParaRPr lang="tr-TR" altLang="tr-TR" sz="2800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448696"/>
              </p:ext>
            </p:extLst>
          </p:nvPr>
        </p:nvGraphicFramePr>
        <p:xfrm>
          <a:off x="1331640" y="2348880"/>
          <a:ext cx="6922394" cy="3816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0" name="Denklem" r:id="rId4" imgW="2120760" imgH="1168200" progId="Equation.3">
                  <p:embed/>
                </p:oleObj>
              </mc:Choice>
              <mc:Fallback>
                <p:oleObj name="Denklem" r:id="rId4" imgW="2120760" imgH="1168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348880"/>
                        <a:ext cx="6922394" cy="38164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6854960" y="924402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351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9512" y="188640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18) a-b=25 ve </a:t>
            </a:r>
            <a:r>
              <a:rPr lang="tr-TR" altLang="tr-TR" sz="2800" b="1" dirty="0" err="1"/>
              <a:t>a+b</a:t>
            </a:r>
            <a:r>
              <a:rPr lang="tr-TR" altLang="tr-TR" sz="2800" b="1" dirty="0"/>
              <a:t>=40 ise,a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-b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=? </a:t>
            </a:r>
            <a:r>
              <a:rPr lang="tr-TR" altLang="tr-TR" sz="2800" b="1" dirty="0" smtClean="0"/>
              <a:t>İşleminin sonucu Kaçtır</a:t>
            </a:r>
            <a:r>
              <a:rPr lang="tr-TR" altLang="tr-TR" sz="2800" b="1" dirty="0"/>
              <a:t>?</a:t>
            </a:r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endParaRPr lang="tr-TR" altLang="tr-TR" sz="2800" b="1" dirty="0" smtClean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a)2000  	b)1500  	c)1000  	d)500</a:t>
            </a:r>
            <a:endParaRPr lang="tr-TR" altLang="tr-TR" sz="2800" b="1" dirty="0"/>
          </a:p>
        </p:txBody>
      </p:sp>
      <p:sp>
        <p:nvSpPr>
          <p:cNvPr id="5" name="Dikdörtgen 4"/>
          <p:cNvSpPr/>
          <p:nvPr/>
        </p:nvSpPr>
        <p:spPr>
          <a:xfrm>
            <a:off x="4355976" y="1014208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810566"/>
              </p:ext>
            </p:extLst>
          </p:nvPr>
        </p:nvGraphicFramePr>
        <p:xfrm>
          <a:off x="2627784" y="2996952"/>
          <a:ext cx="4271020" cy="1944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90" name="Denklem" r:id="rId4" imgW="1447560" imgH="660240" progId="Equation.3">
                  <p:embed/>
                </p:oleObj>
              </mc:Choice>
              <mc:Fallback>
                <p:oleObj name="Denklem" r:id="rId4" imgW="1447560" imgH="6602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2996952"/>
                        <a:ext cx="4271020" cy="19442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583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9512" y="188640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 smtClean="0"/>
              <a:t>19)  a</a:t>
            </a:r>
            <a:r>
              <a:rPr lang="tr-TR" altLang="tr-TR" sz="2800" b="1" baseline="30000" dirty="0" smtClean="0"/>
              <a:t>2</a:t>
            </a:r>
            <a:r>
              <a:rPr lang="tr-TR" altLang="tr-TR" sz="2800" b="1" dirty="0" smtClean="0"/>
              <a:t>-b</a:t>
            </a:r>
            <a:r>
              <a:rPr lang="tr-TR" altLang="tr-TR" sz="2800" b="1" baseline="30000" dirty="0" smtClean="0"/>
              <a:t>2</a:t>
            </a:r>
            <a:r>
              <a:rPr lang="tr-TR" altLang="tr-TR" sz="2800" b="1" dirty="0" smtClean="0"/>
              <a:t>=2000 </a:t>
            </a:r>
            <a:r>
              <a:rPr lang="tr-TR" altLang="tr-TR" sz="2800" b="1" dirty="0"/>
              <a:t>ve </a:t>
            </a:r>
            <a:r>
              <a:rPr lang="tr-TR" altLang="tr-TR" sz="2800" b="1" dirty="0" smtClean="0"/>
              <a:t> </a:t>
            </a:r>
            <a:r>
              <a:rPr lang="tr-TR" altLang="tr-TR" sz="2800" b="1" dirty="0" err="1" smtClean="0"/>
              <a:t>a+b</a:t>
            </a:r>
            <a:r>
              <a:rPr lang="tr-TR" altLang="tr-TR" sz="2800" b="1" dirty="0" smtClean="0"/>
              <a:t>=50 </a:t>
            </a:r>
            <a:r>
              <a:rPr lang="tr-TR" altLang="tr-TR" sz="2800" b="1" dirty="0"/>
              <a:t>ise</a:t>
            </a:r>
            <a:r>
              <a:rPr lang="tr-TR" altLang="tr-TR" sz="2800" b="1" dirty="0" smtClean="0"/>
              <a:t>, a-b = ? İşleminin sonucu Kaçtır?</a:t>
            </a:r>
          </a:p>
          <a:p>
            <a:pPr eaLnBrk="1" hangingPunct="1"/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a)30  		b)40  	c)50  		d)70</a:t>
            </a:r>
            <a:endParaRPr lang="tr-TR" altLang="tr-TR" sz="2800" b="1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661549"/>
              </p:ext>
            </p:extLst>
          </p:nvPr>
        </p:nvGraphicFramePr>
        <p:xfrm>
          <a:off x="1837067" y="3284984"/>
          <a:ext cx="5469865" cy="2304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" name="Denklem" r:id="rId3" imgW="1625400" imgH="685800" progId="Equation.3">
                  <p:embed/>
                </p:oleObj>
              </mc:Choice>
              <mc:Fallback>
                <p:oleObj name="Denklem" r:id="rId3" imgW="1625400" imgH="68580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7067" y="3284984"/>
                        <a:ext cx="5469865" cy="23042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2267744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5"/>
              </a:rPr>
              <a:t>omeraskerden@hotmail.com.tr</a:t>
            </a:r>
            <a:endParaRPr lang="tr-TR" altLang="tr-TR" b="1"/>
          </a:p>
        </p:txBody>
      </p:sp>
    </p:spTree>
    <p:extLst>
      <p:ext uri="{BB962C8B-B14F-4D97-AF65-F5344CB8AC3E}">
        <p14:creationId xmlns:p14="http://schemas.microsoft.com/office/powerpoint/2010/main" val="28015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15337" y="116632"/>
            <a:ext cx="8928992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20) x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+y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=90 ve </a:t>
            </a:r>
            <a:r>
              <a:rPr lang="tr-TR" altLang="tr-TR" sz="2800" b="1" dirty="0" err="1"/>
              <a:t>x.y</a:t>
            </a:r>
            <a:r>
              <a:rPr lang="tr-TR" altLang="tr-TR" sz="2800" b="1" dirty="0"/>
              <a:t>=27 </a:t>
            </a:r>
            <a:r>
              <a:rPr lang="tr-TR" altLang="tr-TR" sz="2800" b="1" dirty="0" err="1"/>
              <a:t>ise,x+y</a:t>
            </a:r>
            <a:r>
              <a:rPr lang="tr-TR" altLang="tr-TR" sz="2800" b="1" dirty="0"/>
              <a:t>=? </a:t>
            </a:r>
            <a:r>
              <a:rPr lang="tr-TR" altLang="tr-TR" sz="2800" b="1" dirty="0" smtClean="0"/>
              <a:t>İşleminin sonucu Kaçtır?</a:t>
            </a:r>
          </a:p>
          <a:p>
            <a:pPr eaLnBrk="1" hangingPunct="1"/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a)12  		b)13  	c)14  		d)18</a:t>
            </a:r>
            <a:endParaRPr lang="tr-TR" altLang="tr-TR" sz="2800" b="1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378069"/>
              </p:ext>
            </p:extLst>
          </p:nvPr>
        </p:nvGraphicFramePr>
        <p:xfrm>
          <a:off x="1271414" y="2924944"/>
          <a:ext cx="6616837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34" name="Denklem" r:id="rId4" imgW="2209680" imgH="914400" progId="Equation.3">
                  <p:embed/>
                </p:oleObj>
              </mc:Choice>
              <mc:Fallback>
                <p:oleObj name="Denklem" r:id="rId4" imgW="2209680" imgH="9144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1414" y="2924944"/>
                        <a:ext cx="6616837" cy="27363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611560" y="924402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406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6396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6" name="Dikdörtgen 5"/>
          <p:cNvSpPr/>
          <p:nvPr/>
        </p:nvSpPr>
        <p:spPr>
          <a:xfrm>
            <a:off x="184694" y="2996952"/>
            <a:ext cx="6331522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18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64783" y="188640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21) a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+b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=274 ve a.b=9 ise,a-b=? </a:t>
            </a:r>
            <a:r>
              <a:rPr lang="tr-TR" altLang="tr-TR" sz="2800" b="1" dirty="0" smtClean="0"/>
              <a:t>İşleminin sonucu Kaçtır?</a:t>
            </a:r>
          </a:p>
          <a:p>
            <a:pPr eaLnBrk="1" hangingPunct="1"/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a)18  		b)14  	c)17  		d)16</a:t>
            </a:r>
            <a:endParaRPr lang="tr-TR" altLang="tr-TR" sz="2800" b="1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748594"/>
              </p:ext>
            </p:extLst>
          </p:nvPr>
        </p:nvGraphicFramePr>
        <p:xfrm>
          <a:off x="2450473" y="2348880"/>
          <a:ext cx="4213595" cy="396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6" name="Denklem" r:id="rId4" imgW="1485720" imgH="1396800" progId="Equation.3">
                  <p:embed/>
                </p:oleObj>
              </mc:Choice>
              <mc:Fallback>
                <p:oleObj name="Denklem" r:id="rId4" imgW="1485720" imgH="1396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0473" y="2348880"/>
                        <a:ext cx="4213595" cy="3960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6012160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3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48102" y="188640"/>
            <a:ext cx="8856984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/>
              <a:t>22) a-b=10 ve a.b=48 ise, a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+b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=? </a:t>
            </a:r>
            <a:r>
              <a:rPr lang="tr-TR" altLang="tr-TR" sz="2800" b="1" dirty="0" smtClean="0"/>
              <a:t>İşleminin sonucu Kaçtır</a:t>
            </a:r>
            <a:r>
              <a:rPr lang="tr-TR" altLang="tr-TR" sz="2800" b="1" dirty="0"/>
              <a:t>?</a:t>
            </a:r>
            <a:endParaRPr lang="tr-TR" altLang="tr-TR" sz="2800" dirty="0"/>
          </a:p>
          <a:p>
            <a:pPr eaLnBrk="1" hangingPunct="1"/>
            <a:r>
              <a:rPr lang="tr-TR" altLang="tr-TR" sz="2800" b="1" dirty="0"/>
              <a:t>		</a:t>
            </a:r>
            <a:endParaRPr lang="tr-TR" altLang="tr-TR" sz="2800" b="1" dirty="0" smtClean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a)224  	b)196 	 </a:t>
            </a:r>
            <a:r>
              <a:rPr lang="tr-TR" altLang="tr-TR" sz="2800" b="1" dirty="0"/>
              <a:t>c)169  </a:t>
            </a:r>
            <a:r>
              <a:rPr lang="tr-TR" altLang="tr-TR" sz="2800" b="1" dirty="0" smtClean="0"/>
              <a:t>	d)146</a:t>
            </a:r>
            <a:endParaRPr lang="tr-TR" altLang="tr-TR" sz="2800" b="1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928089"/>
              </p:ext>
            </p:extLst>
          </p:nvPr>
        </p:nvGraphicFramePr>
        <p:xfrm>
          <a:off x="1638496" y="2564904"/>
          <a:ext cx="5876195" cy="331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8" name="Denklem" r:id="rId4" imgW="1663560" imgH="939600" progId="Equation.3">
                  <p:embed/>
                </p:oleObj>
              </mc:Choice>
              <mc:Fallback>
                <p:oleObj name="Denklem" r:id="rId4" imgW="1663560" imgH="939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8496" y="2564904"/>
                        <a:ext cx="5876195" cy="33123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2488849" y="996410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901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79512" y="188640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 smtClean="0"/>
              <a:t>23)a-b=14 </a:t>
            </a:r>
            <a:r>
              <a:rPr lang="tr-TR" altLang="tr-TR" sz="2800" b="1" dirty="0"/>
              <a:t>ve a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+b</a:t>
            </a:r>
            <a:r>
              <a:rPr lang="tr-TR" altLang="tr-TR" sz="2800" b="1" baseline="30000" dirty="0"/>
              <a:t>2</a:t>
            </a:r>
            <a:r>
              <a:rPr lang="tr-TR" altLang="tr-TR" sz="2800" b="1" dirty="0"/>
              <a:t>=256 </a:t>
            </a:r>
            <a:r>
              <a:rPr lang="tr-TR" altLang="tr-TR" sz="2800" b="1" dirty="0" smtClean="0"/>
              <a:t>ise,a.b</a:t>
            </a:r>
            <a:r>
              <a:rPr lang="tr-TR" altLang="tr-TR" sz="2800" b="1" dirty="0"/>
              <a:t>=? </a:t>
            </a:r>
            <a:r>
              <a:rPr lang="tr-TR" altLang="tr-TR" sz="2800" b="1" dirty="0" smtClean="0"/>
              <a:t>İşleminin sonucu Kaçtır?</a:t>
            </a:r>
          </a:p>
          <a:p>
            <a:pPr eaLnBrk="1" hangingPunct="1"/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a)50  		b)60  	c)30  		d)40</a:t>
            </a:r>
            <a:endParaRPr lang="tr-TR" altLang="tr-TR" sz="2800" b="1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255813"/>
              </p:ext>
            </p:extLst>
          </p:nvPr>
        </p:nvGraphicFramePr>
        <p:xfrm>
          <a:off x="1835696" y="2348879"/>
          <a:ext cx="5400600" cy="3706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1" name="Denklem" r:id="rId4" imgW="1663560" imgH="1143000" progId="Equation.3">
                  <p:embed/>
                </p:oleObj>
              </mc:Choice>
              <mc:Fallback>
                <p:oleObj name="Denklem" r:id="rId4" imgW="1663560" imgH="11430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348879"/>
                        <a:ext cx="5400600" cy="37065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3995936" y="1004221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310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0912" y="188640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800" b="1" dirty="0" smtClean="0"/>
              <a:t>24)x</a:t>
            </a:r>
            <a:r>
              <a:rPr lang="tr-TR" altLang="tr-TR" sz="2800" b="1" baseline="30000" dirty="0" smtClean="0"/>
              <a:t>2</a:t>
            </a:r>
            <a:r>
              <a:rPr lang="tr-TR" altLang="tr-TR" sz="2800" b="1" dirty="0" smtClean="0"/>
              <a:t>+y</a:t>
            </a:r>
            <a:r>
              <a:rPr lang="tr-TR" altLang="tr-TR" sz="2800" b="1" baseline="30000" dirty="0" smtClean="0"/>
              <a:t>2</a:t>
            </a:r>
            <a:r>
              <a:rPr lang="tr-TR" altLang="tr-TR" sz="2800" b="1" dirty="0" smtClean="0"/>
              <a:t>=51 </a:t>
            </a:r>
            <a:r>
              <a:rPr lang="tr-TR" altLang="tr-TR" sz="2800" b="1" dirty="0"/>
              <a:t>ve </a:t>
            </a:r>
            <a:r>
              <a:rPr lang="tr-TR" altLang="tr-TR" sz="2800" b="1" dirty="0" err="1"/>
              <a:t>x.y</a:t>
            </a:r>
            <a:r>
              <a:rPr lang="tr-TR" altLang="tr-TR" sz="2800" b="1" dirty="0"/>
              <a:t>=15 ise, </a:t>
            </a:r>
            <a:r>
              <a:rPr lang="tr-TR" altLang="tr-TR" sz="2800" b="1" dirty="0" err="1"/>
              <a:t>x+y</a:t>
            </a:r>
            <a:r>
              <a:rPr lang="tr-TR" altLang="tr-TR" sz="2800" b="1" dirty="0"/>
              <a:t>=? </a:t>
            </a:r>
            <a:r>
              <a:rPr lang="tr-TR" altLang="tr-TR" sz="2800" b="1" dirty="0" smtClean="0"/>
              <a:t>İşleminin sonucu Kaçtır</a:t>
            </a:r>
            <a:r>
              <a:rPr lang="tr-TR" altLang="tr-TR" sz="2800" b="1" dirty="0"/>
              <a:t>?</a:t>
            </a:r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endParaRPr lang="tr-TR" altLang="tr-TR" sz="2800" b="1" dirty="0" smtClean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a)12  		b)11  		c)10  		d)9</a:t>
            </a:r>
            <a:endParaRPr lang="tr-TR" altLang="tr-TR" sz="2800" b="1" dirty="0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7096695"/>
              </p:ext>
            </p:extLst>
          </p:nvPr>
        </p:nvGraphicFramePr>
        <p:xfrm>
          <a:off x="1907704" y="2348880"/>
          <a:ext cx="4960590" cy="3866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3" name="Denklem" r:id="rId4" imgW="1498320" imgH="1168200" progId="Equation.3">
                  <p:embed/>
                </p:oleObj>
              </mc:Choice>
              <mc:Fallback>
                <p:oleObj name="Denklem" r:id="rId4" imgW="1498320" imgH="1168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2348880"/>
                        <a:ext cx="4960590" cy="38667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6097612" y="1004221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45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9512" y="260648"/>
            <a:ext cx="8784976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0" eaLnBrk="1" hangingPunct="1"/>
            <a:r>
              <a:rPr lang="tr-TR" altLang="tr-TR" sz="2800" b="1" dirty="0" smtClean="0"/>
              <a:t>25)a</a:t>
            </a:r>
            <a:r>
              <a:rPr lang="tr-TR" altLang="tr-TR" sz="2800" b="1" baseline="30000" dirty="0" smtClean="0"/>
              <a:t>2</a:t>
            </a:r>
            <a:r>
              <a:rPr lang="tr-TR" altLang="tr-TR" sz="2800" b="1" dirty="0" smtClean="0"/>
              <a:t>-b</a:t>
            </a:r>
            <a:r>
              <a:rPr lang="tr-TR" altLang="tr-TR" sz="2800" b="1" baseline="30000" dirty="0" smtClean="0"/>
              <a:t>2</a:t>
            </a:r>
            <a:r>
              <a:rPr lang="tr-TR" altLang="tr-TR" sz="2800" b="1" dirty="0" smtClean="0"/>
              <a:t>=243 </a:t>
            </a:r>
            <a:r>
              <a:rPr lang="tr-TR" altLang="tr-TR" sz="2800" b="1" dirty="0"/>
              <a:t>ve a-b=27 ise,a+b=? </a:t>
            </a:r>
            <a:r>
              <a:rPr lang="tr-TR" altLang="tr-TR" sz="2800" b="1" dirty="0" smtClean="0"/>
              <a:t>İşleminin sonucu Kaçtır?</a:t>
            </a:r>
          </a:p>
          <a:p>
            <a:pPr indent="0" eaLnBrk="1" hangingPunct="1"/>
            <a:endParaRPr lang="tr-TR" altLang="tr-TR" sz="2800" dirty="0"/>
          </a:p>
          <a:p>
            <a:pPr eaLnBrk="1" hangingPunct="1"/>
            <a:r>
              <a:rPr lang="tr-TR" altLang="tr-TR" sz="2800" b="1" dirty="0"/>
              <a:t>	</a:t>
            </a:r>
            <a:r>
              <a:rPr lang="tr-TR" altLang="tr-TR" sz="2800" b="1" dirty="0" smtClean="0"/>
              <a:t>a)9  		b)10 		 </a:t>
            </a:r>
            <a:r>
              <a:rPr lang="tr-TR" altLang="tr-TR" sz="2800" b="1" dirty="0"/>
              <a:t>c)8 </a:t>
            </a:r>
            <a:r>
              <a:rPr lang="tr-TR" altLang="tr-TR" sz="2800" b="1" dirty="0" smtClean="0"/>
              <a:t>		 </a:t>
            </a:r>
            <a:r>
              <a:rPr lang="tr-TR" altLang="tr-TR" sz="2800" b="1" dirty="0"/>
              <a:t>d)7</a:t>
            </a: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962066"/>
              </p:ext>
            </p:extLst>
          </p:nvPr>
        </p:nvGraphicFramePr>
        <p:xfrm>
          <a:off x="1763688" y="3212976"/>
          <a:ext cx="6190001" cy="2608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5" name="Denklem" r:id="rId4" imgW="1625400" imgH="685800" progId="Equation.3">
                  <p:embed/>
                </p:oleObj>
              </mc:Choice>
              <mc:Fallback>
                <p:oleObj name="Denklem" r:id="rId4" imgW="1625400" imgH="685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3212976"/>
                        <a:ext cx="6190001" cy="26089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467544" y="1068418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769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76127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907201"/>
              </p:ext>
            </p:extLst>
          </p:nvPr>
        </p:nvGraphicFramePr>
        <p:xfrm>
          <a:off x="1115616" y="3068960"/>
          <a:ext cx="7259596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8" name="Denklem" r:id="rId5" imgW="3149280" imgH="1218960" progId="Equation.3">
                  <p:embed/>
                </p:oleObj>
              </mc:Choice>
              <mc:Fallback>
                <p:oleObj name="Denklem" r:id="rId5" imgW="3149280" imgH="121896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3068960"/>
                        <a:ext cx="7259596" cy="280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2195736" y="1572474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804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4788"/>
            <a:ext cx="8656637" cy="214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07145"/>
              </p:ext>
            </p:extLst>
          </p:nvPr>
        </p:nvGraphicFramePr>
        <p:xfrm>
          <a:off x="1763688" y="2708920"/>
          <a:ext cx="4601353" cy="3528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1" name="Denklem" r:id="rId5" imgW="2120760" imgH="1625400" progId="Equation.3">
                  <p:embed/>
                </p:oleObj>
              </mc:Choice>
              <mc:Fallback>
                <p:oleObj name="Denklem" r:id="rId5" imgW="2120760" imgH="1625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2708920"/>
                        <a:ext cx="4601353" cy="35283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6732719" y="1370169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982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3"/>
              </a:rPr>
              <a:t>omeraskerden@hotmail.com.tr</a:t>
            </a:r>
            <a:endParaRPr lang="tr-TR" altLang="tr-TR" b="1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8" y="141326"/>
            <a:ext cx="8943975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429550"/>
              </p:ext>
            </p:extLst>
          </p:nvPr>
        </p:nvGraphicFramePr>
        <p:xfrm>
          <a:off x="2244293" y="2409714"/>
          <a:ext cx="4536504" cy="4091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5" name="Denklem" r:id="rId5" imgW="1803240" imgH="1625400" progId="Equation.3">
                  <p:embed/>
                </p:oleObj>
              </mc:Choice>
              <mc:Fallback>
                <p:oleObj name="Denklem" r:id="rId5" imgW="1803240" imgH="1625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4293" y="2409714"/>
                        <a:ext cx="4536504" cy="40914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40558" y="1353228"/>
            <a:ext cx="210167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261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797152"/>
            <a:ext cx="8784976" cy="1815882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 						omeraskerden@hotmail.com.tr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123728" y="404664"/>
            <a:ext cx="5364596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</a:rPr>
              <a:t>hazırlayan</a:t>
            </a:r>
            <a:endParaRPr lang="tr-TR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26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83983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20355"/>
            <a:ext cx="2496343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71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600700" y="6501119"/>
            <a:ext cx="354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hlinkClick r:id="rId2"/>
              </a:rPr>
              <a:t>omeraskerden@hotmail.com.tr</a:t>
            </a:r>
            <a:endParaRPr lang="tr-TR" altLang="tr-TR" b="1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9579"/>
            <a:ext cx="77724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3"/>
            <a:ext cx="5976664" cy="72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70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797</Words>
  <Application>Microsoft Office PowerPoint</Application>
  <PresentationFormat>Ekran Gösterisi (4:3)</PresentationFormat>
  <Paragraphs>241</Paragraphs>
  <Slides>78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78</vt:i4>
      </vt:variant>
    </vt:vector>
  </HeadingPairs>
  <TitlesOfParts>
    <vt:vector size="81" baseType="lpstr">
      <vt:lpstr>Ofis Teması</vt:lpstr>
      <vt:lpstr>Denklem</vt:lpstr>
      <vt:lpstr>Microsoft Equation 3.0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106</cp:revision>
  <dcterms:created xsi:type="dcterms:W3CDTF">2014-01-06T06:49:55Z</dcterms:created>
  <dcterms:modified xsi:type="dcterms:W3CDTF">2014-01-06T17:15:42Z</dcterms:modified>
</cp:coreProperties>
</file>